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7"/>
  </p:notesMasterIdLst>
  <p:sldIdLst>
    <p:sldId id="256" r:id="rId2"/>
    <p:sldId id="257" r:id="rId3"/>
    <p:sldId id="261" r:id="rId4"/>
    <p:sldId id="329" r:id="rId5"/>
    <p:sldId id="258" r:id="rId6"/>
    <p:sldId id="285" r:id="rId7"/>
    <p:sldId id="260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9" r:id="rId19"/>
    <p:sldId id="321" r:id="rId20"/>
    <p:sldId id="328" r:id="rId21"/>
    <p:sldId id="330" r:id="rId22"/>
    <p:sldId id="322" r:id="rId23"/>
    <p:sldId id="323" r:id="rId24"/>
    <p:sldId id="324" r:id="rId25"/>
    <p:sldId id="325" r:id="rId26"/>
    <p:sldId id="326" r:id="rId27"/>
    <p:sldId id="307" r:id="rId28"/>
    <p:sldId id="286" r:id="rId29"/>
    <p:sldId id="292" r:id="rId30"/>
    <p:sldId id="327" r:id="rId31"/>
    <p:sldId id="291" r:id="rId32"/>
    <p:sldId id="293" r:id="rId33"/>
    <p:sldId id="295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290" r:id="rId43"/>
    <p:sldId id="306" r:id="rId44"/>
    <p:sldId id="320" r:id="rId45"/>
    <p:sldId id="279" r:id="rId46"/>
  </p:sldIdLst>
  <p:sldSz cx="9144000" cy="5143500" type="screen16x9"/>
  <p:notesSz cx="6858000" cy="9144000"/>
  <p:embeddedFontLst>
    <p:embeddedFont>
      <p:font typeface="Gill Sans MT" panose="020B0502020104020203" pitchFamily="3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MS PGothic" panose="020B0600070205080204" pitchFamily="34" charset="-128"/>
      <p:regular r:id="rId56"/>
    </p:embeddedFont>
    <p:embeddedFont>
      <p:font typeface="Cambria Math" panose="02040503050406030204" pitchFamily="18" charset="0"/>
      <p:regular r:id="rId57"/>
    </p:embeddedFont>
    <p:embeddedFont>
      <p:font typeface="Miriam Libre" panose="020B0604020202020204" charset="-79"/>
      <p:regular r:id="rId58"/>
      <p:bold r:id="rId59"/>
    </p:embeddedFont>
    <p:embeddedFont>
      <p:font typeface="Barlow Light" panose="020B0604020202020204" charset="0"/>
      <p:regular r:id="rId60"/>
      <p:bold r:id="rId61"/>
      <p:italic r:id="rId62"/>
      <p:boldItalic r:id="rId63"/>
    </p:embeddedFont>
    <p:embeddedFont>
      <p:font typeface="Work Sans" panose="020B0604020202020204" charset="0"/>
      <p:regular r:id="rId64"/>
      <p:bold r:id="rId65"/>
    </p:embeddedFont>
    <p:embeddedFont>
      <p:font typeface="Barlow" panose="020B0604020202020204" charset="0"/>
      <p:regular r:id="rId66"/>
      <p:bold r:id="rId67"/>
      <p:italic r:id="rId68"/>
      <p:boldItalic r:id="rId69"/>
    </p:embeddedFont>
    <p:embeddedFont>
      <p:font typeface="MV Boli" panose="02000500030200090000" pitchFamily="2" charset="0"/>
      <p:regular r:id="rId70"/>
    </p:embeddedFont>
    <p:embeddedFont>
      <p:font typeface="Arial Narrow" panose="020B0606020202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aar Alam" initials="MA" lastIdx="1" clrIdx="0">
    <p:extLst>
      <p:ext uri="{19B8F6BF-5375-455C-9EA6-DF929625EA0E}">
        <p15:presenceInfo xmlns:p15="http://schemas.microsoft.com/office/powerpoint/2012/main" userId="Manaar Ala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EB3A06-C6F9-4DFE-918F-E3A390DB351C}">
  <a:tblStyle styleId="{A4EB3A06-C6F9-4DFE-918F-E3A390DB351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3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2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Shape 2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628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Shape 11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Shape 1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Shape 13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14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1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17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18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19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20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Shape 21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Shape 2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3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24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25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26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2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28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29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0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Shape 33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Shape 34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Shape 37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Shape 38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9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0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41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4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43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44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45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Shape 51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Shape 5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5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54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Shape 55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Shape 5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57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58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Shape 65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Shape 66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67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68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70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71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72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73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7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75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6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77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Shape 78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Shape 7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80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81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82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Shape 11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Shape 118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Shape 119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120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121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122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123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124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125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12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127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128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129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130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131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Shape 132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Shape 13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134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135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13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137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138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139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140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141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Shape 230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e 6"/>
          <p:cNvSpPr/>
          <p:nvPr/>
        </p:nvSpPr>
        <p:spPr>
          <a:xfrm>
            <a:off x="-815975" y="-611981"/>
            <a:ext cx="1638300" cy="1228725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>
              <a:solidFill>
                <a:srgbClr val="FFFFFF"/>
              </a:solidFill>
              <a:ea typeface="MS PGothic" panose="020B0600070205080204" charset="-128"/>
            </a:endParaRPr>
          </a:p>
        </p:txBody>
      </p:sp>
      <p:sp>
        <p:nvSpPr>
          <p:cNvPr id="5" name="Oval 7"/>
          <p:cNvSpPr>
            <a:spLocks noChangeArrowheads="1"/>
          </p:cNvSpPr>
          <p:nvPr/>
        </p:nvSpPr>
        <p:spPr bwMode="auto">
          <a:xfrm>
            <a:off x="168275" y="15479"/>
            <a:ext cx="1703388" cy="1277540"/>
          </a:xfrm>
          <a:prstGeom prst="ellipse">
            <a:avLst/>
          </a:prstGeom>
          <a:noFill/>
          <a:ln w="27305" cap="rnd">
            <a:solidFill>
              <a:srgbClr val="FFF6DB"/>
            </a:solidFill>
            <a:round/>
          </a:ln>
          <a:effectLst>
            <a:outerShdw dist="25400" dir="5400000" algn="tl" rotWithShape="0">
              <a:srgbClr val="AFA58D">
                <a:alpha val="8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050">
              <a:solidFill>
                <a:srgbClr val="FFFFFF"/>
              </a:solidFill>
              <a:latin typeface="Gill Sans MT" pitchFamily="3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6" name="Donut 10"/>
          <p:cNvSpPr/>
          <p:nvPr/>
        </p:nvSpPr>
        <p:spPr>
          <a:xfrm rot="2315675">
            <a:off x="182882" y="791308"/>
            <a:ext cx="1125717" cy="826968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>
              <a:solidFill>
                <a:srgbClr val="FFFFFF"/>
              </a:solidFill>
              <a:ea typeface="MS PGothic" panose="020B0600070205080204" charset="-128"/>
            </a:endParaRPr>
          </a:p>
        </p:txBody>
      </p:sp>
      <p:sp>
        <p:nvSpPr>
          <p:cNvPr id="7" name="Rectangle 11"/>
          <p:cNvSpPr/>
          <p:nvPr/>
        </p:nvSpPr>
        <p:spPr>
          <a:xfrm>
            <a:off x="990601" y="0"/>
            <a:ext cx="8131175" cy="51435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>
              <a:solidFill>
                <a:srgbClr val="FFFFFF"/>
              </a:solidFill>
              <a:ea typeface="MS PGothic" panose="020B0600070205080204" charset="-128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invGray">
          <a:xfrm>
            <a:off x="1014414" y="0"/>
            <a:ext cx="73025" cy="5143500"/>
          </a:xfrm>
          <a:prstGeom prst="rect">
            <a:avLst/>
          </a:prstGeom>
          <a:solidFill>
            <a:schemeClr val="bg1"/>
          </a:solidFill>
          <a:ln w="25400" cap="rnd">
            <a:noFill/>
            <a:miter lim="800000"/>
          </a:ln>
          <a:effectLst>
            <a:outerShdw dist="38000" dir="10800000" algn="tl" rotWithShape="0">
              <a:srgbClr val="706B5F">
                <a:alpha val="2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050">
              <a:solidFill>
                <a:srgbClr val="FFFFFF"/>
              </a:solidFill>
              <a:latin typeface="Gill Sans MT" pitchFamily="3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9" name="Oval 12"/>
          <p:cNvSpPr/>
          <p:nvPr userDrawn="1"/>
        </p:nvSpPr>
        <p:spPr>
          <a:xfrm>
            <a:off x="921433" y="106035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050">
              <a:solidFill>
                <a:srgbClr val="000000"/>
              </a:solidFill>
              <a:latin typeface="Gill Sans MT" pitchFamily="34" charset="0"/>
              <a:ea typeface="MS PGothic" panose="020B0600070205080204" charset="-128"/>
            </a:endParaRPr>
          </a:p>
        </p:txBody>
      </p:sp>
      <p:sp>
        <p:nvSpPr>
          <p:cNvPr id="10" name="Oval 13"/>
          <p:cNvSpPr/>
          <p:nvPr userDrawn="1"/>
        </p:nvSpPr>
        <p:spPr>
          <a:xfrm>
            <a:off x="1157288" y="1008460"/>
            <a:ext cx="63500" cy="48815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050">
              <a:solidFill>
                <a:srgbClr val="000000"/>
              </a:solidFill>
              <a:latin typeface="Gill Sans MT" pitchFamily="34" charset="0"/>
              <a:ea typeface="MS PGothic" panose="020B0600070205080204" charset="-128"/>
            </a:endParaRPr>
          </a:p>
        </p:txBody>
      </p:sp>
      <p:sp>
        <p:nvSpPr>
          <p:cNvPr id="11" name="Slide Number Placeholder 21"/>
          <p:cNvSpPr txBox="1"/>
          <p:nvPr userDrawn="1"/>
        </p:nvSpPr>
        <p:spPr>
          <a:xfrm>
            <a:off x="8686800" y="4786312"/>
            <a:ext cx="457200" cy="357188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AE30BE77-C3D2-4955-80FF-1438CA26D38B}" type="slidenum">
              <a:rPr lang="en-US" sz="900" smtClean="0">
                <a:latin typeface="Arial Narrow" pitchFamily="34" charset="0"/>
                <a:ea typeface="MS PGothic" panose="020B0600070205080204" charset="-128"/>
                <a:cs typeface="+mn-cs"/>
              </a:rPr>
              <a:t>‹#›</a:t>
            </a:fld>
            <a:endParaRPr lang="en-US" sz="900" dirty="0">
              <a:latin typeface="Arial Narrow" pitchFamily="34" charset="0"/>
              <a:ea typeface="MS PGothic" panose="020B0600070205080204" charset="-128"/>
              <a:cs typeface="+mn-cs"/>
            </a:endParaRPr>
          </a:p>
        </p:txBody>
      </p:sp>
      <p:sp>
        <p:nvSpPr>
          <p:cNvPr id="12" name="Oval 3"/>
          <p:cNvSpPr/>
          <p:nvPr userDrawn="1"/>
        </p:nvSpPr>
        <p:spPr>
          <a:xfrm>
            <a:off x="921433" y="1060352"/>
            <a:ext cx="210312" cy="157734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050">
              <a:solidFill>
                <a:srgbClr val="000000"/>
              </a:solidFill>
              <a:latin typeface="Gill Sans MT" pitchFamily="34" charset="0"/>
              <a:ea typeface="MS PGothic" panose="020B0600070205080204" charset="-128"/>
            </a:endParaRPr>
          </a:p>
        </p:txBody>
      </p:sp>
      <p:sp>
        <p:nvSpPr>
          <p:cNvPr id="13" name="Oval 4"/>
          <p:cNvSpPr/>
          <p:nvPr userDrawn="1"/>
        </p:nvSpPr>
        <p:spPr>
          <a:xfrm>
            <a:off x="1157288" y="1008460"/>
            <a:ext cx="63500" cy="48815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sz="1050">
              <a:solidFill>
                <a:srgbClr val="000000"/>
              </a:solidFill>
              <a:latin typeface="Gill Sans MT" pitchFamily="34" charset="0"/>
              <a:ea typeface="MS PGothic" panose="020B060007020508020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9B4C37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5" name="Footer Placeholder 9"/>
          <p:cNvSpPr txBox="1"/>
          <p:nvPr userDrawn="1"/>
        </p:nvSpPr>
        <p:spPr>
          <a:xfrm>
            <a:off x="304800" y="4757737"/>
            <a:ext cx="8534400" cy="357188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charset="-128"/>
                <a:cs typeface="MS PGothic" panose="020B0600070205080204" charset="-128"/>
              </a:defRPr>
            </a:lvl9pPr>
          </a:lstStyle>
          <a:p>
            <a:pPr marL="0" marR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sz="900" b="1" dirty="0">
                <a:solidFill>
                  <a:srgbClr val="835E01"/>
                </a:solidFill>
                <a:latin typeface="Arial Narrow" pitchFamily="34" charset="0"/>
              </a:rPr>
              <a:t>                 </a:t>
            </a:r>
            <a:r>
              <a:rPr lang="en-US" sz="900" b="1" baseline="0" dirty="0">
                <a:solidFill>
                  <a:srgbClr val="835E01"/>
                </a:solidFill>
                <a:latin typeface="Arial Narrow" pitchFamily="34" charset="0"/>
              </a:rPr>
              <a:t> </a:t>
            </a:r>
            <a:r>
              <a:rPr lang="en-US" sz="900" b="1" baseline="0" dirty="0" smtClean="0">
                <a:solidFill>
                  <a:srgbClr val="835E01"/>
                </a:solidFill>
                <a:latin typeface="Arial Narrow" pitchFamily="34" charset="0"/>
              </a:rPr>
              <a:t>7</a:t>
            </a:r>
            <a:r>
              <a:rPr lang="en-US" sz="900" b="1" dirty="0" smtClean="0">
                <a:solidFill>
                  <a:srgbClr val="835E01"/>
                </a:solidFill>
                <a:latin typeface="Arial Narrow" pitchFamily="34" charset="0"/>
              </a:rPr>
              <a:t>/04/2018                </a:t>
            </a:r>
            <a:r>
              <a:rPr lang="en-US" sz="900" b="1" baseline="0" dirty="0" smtClean="0">
                <a:solidFill>
                  <a:srgbClr val="835E01"/>
                </a:solidFill>
                <a:latin typeface="Arial Narrow" pitchFamily="34" charset="0"/>
              </a:rPr>
              <a:t>         International Ethical Hacking Conference 2018, IEM Kolkata                                                   </a:t>
            </a:r>
            <a:r>
              <a:rPr lang="en-US" sz="900" b="1" dirty="0" smtClean="0">
                <a:solidFill>
                  <a:srgbClr val="835E01"/>
                </a:solidFill>
                <a:latin typeface="Arial Narrow" pitchFamily="34" charset="0"/>
              </a:rPr>
              <a:t>IIT </a:t>
            </a:r>
            <a:r>
              <a:rPr lang="en-US" sz="900" b="1" dirty="0">
                <a:solidFill>
                  <a:srgbClr val="835E01"/>
                </a:solidFill>
                <a:latin typeface="Arial Narrow" pitchFamily="34" charset="0"/>
              </a:rPr>
              <a:t>Kharagpur</a:t>
            </a:r>
          </a:p>
        </p:txBody>
      </p:sp>
    </p:spTree>
    <p:extLst>
      <p:ext uri="{BB962C8B-B14F-4D97-AF65-F5344CB8AC3E}">
        <p14:creationId xmlns:p14="http://schemas.microsoft.com/office/powerpoint/2010/main" val="332155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20000">
              <a:schemeClr val="accent1">
                <a:lumMod val="45000"/>
                <a:lumOff val="55000"/>
              </a:schemeClr>
            </a:gs>
            <a:gs pos="7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60" r:id="rId9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2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jpe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311.png"/><Relationship Id="rId7" Type="http://schemas.openxmlformats.org/officeDocument/2006/relationships/image" Target="../media/image350.png"/><Relationship Id="rId12" Type="http://schemas.openxmlformats.org/officeDocument/2006/relationships/image" Target="../media/image40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0.png"/><Relationship Id="rId11" Type="http://schemas.openxmlformats.org/officeDocument/2006/relationships/image" Target="../media/image390.png"/><Relationship Id="rId5" Type="http://schemas.openxmlformats.org/officeDocument/2006/relationships/image" Target="../media/image330.png"/><Relationship Id="rId10" Type="http://schemas.openxmlformats.org/officeDocument/2006/relationships/image" Target="../media/image380.png"/><Relationship Id="rId4" Type="http://schemas.openxmlformats.org/officeDocument/2006/relationships/image" Target="../media/image321.png"/><Relationship Id="rId9" Type="http://schemas.openxmlformats.org/officeDocument/2006/relationships/image" Target="../media/image3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>
            <a:spLocks noGrp="1"/>
          </p:cNvSpPr>
          <p:nvPr>
            <p:ph type="ctrTitle"/>
          </p:nvPr>
        </p:nvSpPr>
        <p:spPr>
          <a:xfrm>
            <a:off x="2122499" y="1141227"/>
            <a:ext cx="4899000" cy="11314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>
                <a:ln w="0"/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Early Detection of Anomaly using Side-Channel: Statistics and Learning</a:t>
            </a:r>
            <a:endParaRPr sz="2800" dirty="0">
              <a:ln w="0"/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4784651"/>
            <a:ext cx="914399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 smtClean="0"/>
              <a:t>Workshop on Advanced Side-Channel Evaluation of Hardware Security (ASCEHS), IIT Kharagpur</a:t>
            </a:r>
            <a:endParaRPr lang="en-US" sz="1000" dirty="0"/>
          </a:p>
        </p:txBody>
      </p:sp>
      <p:sp>
        <p:nvSpPr>
          <p:cNvPr id="3" name="TextBox 2"/>
          <p:cNvSpPr txBox="1"/>
          <p:nvPr/>
        </p:nvSpPr>
        <p:spPr>
          <a:xfrm>
            <a:off x="3793580" y="2767655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/>
              <a:t>Manaar Alam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19807" y="3245062"/>
            <a:ext cx="43043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Secured Embedded Architecture Laboratory (SEAL)</a:t>
            </a:r>
          </a:p>
          <a:p>
            <a:pPr algn="ctr"/>
            <a:r>
              <a:rPr lang="en-US" dirty="0" smtClean="0"/>
              <a:t>Department of Computer Science and Engineering</a:t>
            </a:r>
          </a:p>
          <a:p>
            <a:pPr algn="ctr"/>
            <a:r>
              <a:rPr lang="en-US" dirty="0" smtClean="0"/>
              <a:t>Indian Institute of Technology Kharagpur</a:t>
            </a:r>
          </a:p>
          <a:p>
            <a:pPr algn="ctr"/>
            <a:r>
              <a:rPr lang="en-US" dirty="0" smtClean="0"/>
              <a:t>alam.manaar@iitkgp.ac.in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3" y="262270"/>
            <a:ext cx="1050447" cy="11755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058" y="260652"/>
            <a:ext cx="1177200" cy="1177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0" y="189914"/>
            <a:ext cx="4570915" cy="578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altLang="en-GB" sz="2400" dirty="0" smtClean="0"/>
              <a:t>Defining Feature</a:t>
            </a:r>
            <a:endParaRPr lang="en-IN" alt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1355" y="1101126"/>
            <a:ext cx="40163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Barlow Light" panose="020B0604020202020204" charset="0"/>
              </a:rPr>
              <a:t>The metric is defined by taking a combination of features.</a:t>
            </a:r>
          </a:p>
          <a:p>
            <a:endParaRPr lang="en-US" dirty="0">
              <a:latin typeface="Barlow Light" panose="020B0604020202020204" charset="0"/>
            </a:endParaRPr>
          </a:p>
          <a:p>
            <a:r>
              <a:rPr lang="en-US" dirty="0" smtClean="0">
                <a:latin typeface="Barlow Light" panose="020B0604020202020204" charset="0"/>
              </a:rPr>
              <a:t>Each feature is a tuple of higher-level system call and lower-level performance counters.</a:t>
            </a:r>
          </a:p>
          <a:p>
            <a:endParaRPr lang="en-US" dirty="0">
              <a:latin typeface="Barlow Light" panose="020B0604020202020204" charset="0"/>
            </a:endParaRPr>
          </a:p>
          <a:p>
            <a:r>
              <a:rPr lang="en-US" b="1" dirty="0" smtClean="0">
                <a:latin typeface="Barlow Light" panose="020B0604020202020204" charset="0"/>
              </a:rPr>
              <a:t>Advantage of taking combination</a:t>
            </a:r>
          </a:p>
          <a:p>
            <a:pPr marL="182563"/>
            <a:r>
              <a:rPr lang="en-US" sz="1200" dirty="0" smtClean="0">
                <a:latin typeface="Barlow Light" panose="020B0604020202020204" charset="0"/>
              </a:rPr>
              <a:t>Disadvantage of System-call based approach is that it can be easily bypassed </a:t>
            </a:r>
            <a:r>
              <a:rPr lang="en-US" sz="1200" dirty="0">
                <a:latin typeface="Barlow Light" panose="020B0604020202020204" charset="0"/>
              </a:rPr>
              <a:t>b</a:t>
            </a:r>
            <a:r>
              <a:rPr lang="en-US" sz="1200" dirty="0" smtClean="0">
                <a:latin typeface="Barlow Light" panose="020B0604020202020204" charset="0"/>
              </a:rPr>
              <a:t>y new malwares.</a:t>
            </a:r>
          </a:p>
          <a:p>
            <a:pPr marL="182563"/>
            <a:endParaRPr lang="en-US" sz="1200" dirty="0">
              <a:latin typeface="Barlow Light" panose="020B0604020202020204" charset="0"/>
            </a:endParaRPr>
          </a:p>
          <a:p>
            <a:pPr marL="182563"/>
            <a:r>
              <a:rPr lang="en-US" sz="1200" dirty="0" smtClean="0">
                <a:latin typeface="Barlow Light" panose="020B0604020202020204" charset="0"/>
              </a:rPr>
              <a:t>Disadvantage of performance counters is that it may allow high number of false positives.</a:t>
            </a:r>
          </a:p>
          <a:p>
            <a:pPr marL="182563"/>
            <a:endParaRPr lang="en-US" sz="1200" dirty="0">
              <a:latin typeface="Barlow Light" panose="020B0604020202020204" charset="0"/>
            </a:endParaRPr>
          </a:p>
          <a:p>
            <a:pPr marL="182563"/>
            <a:r>
              <a:rPr lang="en-US" sz="1200" dirty="0" smtClean="0">
                <a:latin typeface="Barlow Light" panose="020B0604020202020204" charset="0"/>
              </a:rPr>
              <a:t>The combination of these two negates each others disadvantages.</a:t>
            </a:r>
            <a:endParaRPr lang="en-US" sz="1200" dirty="0">
              <a:latin typeface="Barlow Light" panose="020B060402020202020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003" y="1576486"/>
            <a:ext cx="3336327" cy="19905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84216" y="3567064"/>
            <a:ext cx="31918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 smtClean="0">
                <a:latin typeface="Barlow Light" panose="020B0604020202020204" charset="0"/>
              </a:rPr>
              <a:t>Changes before and after the </a:t>
            </a:r>
            <a:r>
              <a:rPr lang="en-IN" sz="1000" i="1" dirty="0" err="1" smtClean="0">
                <a:latin typeface="Barlow Light" panose="020B0604020202020204" charset="0"/>
              </a:rPr>
              <a:t>sutresu</a:t>
            </a:r>
            <a:r>
              <a:rPr lang="en-IN" sz="1000" dirty="0" smtClean="0">
                <a:latin typeface="Barlow Light" panose="020B0604020202020204" charset="0"/>
              </a:rPr>
              <a:t> rootkit execution</a:t>
            </a:r>
            <a:endParaRPr lang="en-IN" dirty="0">
              <a:latin typeface="Barlow Light" panose="020B0604020202020204" charset="0"/>
            </a:endParaRPr>
          </a:p>
        </p:txBody>
      </p:sp>
      <p:sp>
        <p:nvSpPr>
          <p:cNvPr id="7" name="progressBar"/>
          <p:cNvSpPr/>
          <p:nvPr/>
        </p:nvSpPr>
        <p:spPr>
          <a:xfrm>
            <a:off x="0" y="4991100"/>
            <a:ext cx="20320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9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-11796" y="168119"/>
            <a:ext cx="4570915" cy="88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altLang="en-GB" sz="2400" dirty="0" smtClean="0"/>
              <a:t>Hypothesis Testing to Identify Effective Features</a:t>
            </a:r>
            <a:endParaRPr lang="en-IN" alt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29330" y="1334937"/>
            <a:ext cx="428866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Barlow Light" panose="020B0604020202020204" charset="0"/>
              </a:rPr>
              <a:t>Fundamental question is whether two sets of data are significantly different from each other</a:t>
            </a:r>
            <a:r>
              <a:rPr lang="en-US" dirty="0" smtClean="0">
                <a:latin typeface="Barlow Light" panose="020B0604020202020204" charset="0"/>
              </a:rPr>
              <a:t>.</a:t>
            </a:r>
          </a:p>
          <a:p>
            <a:pPr algn="just"/>
            <a:endParaRPr lang="en-US" dirty="0">
              <a:latin typeface="Barlow Light" panose="020B0604020202020204" charset="0"/>
            </a:endParaRPr>
          </a:p>
          <a:p>
            <a:pPr algn="just"/>
            <a:r>
              <a:rPr lang="en-US" dirty="0">
                <a:latin typeface="Barlow Light" panose="020B0604020202020204" charset="0"/>
              </a:rPr>
              <a:t>Most common answer is Welch’s </a:t>
            </a:r>
            <a:r>
              <a:rPr lang="en-US" dirty="0" smtClean="0">
                <a:latin typeface="Barlow Light" panose="020B0604020202020204" charset="0"/>
              </a:rPr>
              <a:t>t-test.</a:t>
            </a:r>
            <a:endParaRPr lang="en-US" dirty="0">
              <a:latin typeface="Barlow Light" panose="020B0604020202020204" charset="0"/>
            </a:endParaRPr>
          </a:p>
          <a:p>
            <a:pPr algn="just"/>
            <a:endParaRPr lang="en-US" dirty="0" smtClean="0">
              <a:latin typeface="Barlow Light" panose="020B0604020202020204" charset="0"/>
            </a:endParaRPr>
          </a:p>
          <a:p>
            <a:pPr algn="just"/>
            <a:r>
              <a:rPr lang="en-US" dirty="0" smtClean="0">
                <a:latin typeface="Barlow Light" panose="020B0604020202020204" charset="0"/>
              </a:rPr>
              <a:t>The </a:t>
            </a:r>
            <a:r>
              <a:rPr lang="en-US" dirty="0">
                <a:latin typeface="Barlow Light" panose="020B0604020202020204" charset="0"/>
              </a:rPr>
              <a:t>aim of </a:t>
            </a:r>
            <a:r>
              <a:rPr lang="en-US" dirty="0" smtClean="0">
                <a:latin typeface="Barlow Light" panose="020B0604020202020204" charset="0"/>
              </a:rPr>
              <a:t>test </a:t>
            </a:r>
            <a:r>
              <a:rPr lang="en-US" dirty="0">
                <a:latin typeface="Barlow Light" panose="020B0604020202020204" charset="0"/>
              </a:rPr>
              <a:t>is to provide a quantitative value as probability that the mean of two sets are </a:t>
            </a:r>
            <a:r>
              <a:rPr lang="en-US" dirty="0" smtClean="0">
                <a:latin typeface="Barlow Light" panose="020B0604020202020204" charset="0"/>
              </a:rPr>
              <a:t>different.</a:t>
            </a:r>
            <a:endParaRPr lang="en-US" dirty="0">
              <a:latin typeface="Barlow Light" panose="020B0604020202020204" charset="0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927" y="1508731"/>
            <a:ext cx="2920550" cy="212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29330" y="3755265"/>
                <a:ext cx="4288665" cy="738664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The null hypothesis of two equal means is rejected when the test statistic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 smtClean="0"/>
                  <a:t> exceeds the threshold value based on a confidence.  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30" y="3755265"/>
                <a:ext cx="4288665" cy="73866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rogressBar"/>
          <p:cNvSpPr/>
          <p:nvPr/>
        </p:nvSpPr>
        <p:spPr>
          <a:xfrm>
            <a:off x="0" y="4991100"/>
            <a:ext cx="22352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343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68" y="3010465"/>
            <a:ext cx="2286000" cy="15278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68" y="752003"/>
            <a:ext cx="2286000" cy="15371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48179" y="2310165"/>
            <a:ext cx="13115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Barlow Light" panose="020B0604020202020204" charset="0"/>
              </a:rPr>
              <a:t>(</a:t>
            </a:r>
            <a:r>
              <a:rPr lang="en-US" sz="1100" dirty="0" err="1" smtClean="0">
                <a:latin typeface="Barlow Light" panose="020B0604020202020204" charset="0"/>
              </a:rPr>
              <a:t>ps</a:t>
            </a:r>
            <a:r>
              <a:rPr lang="en-US" sz="1100" dirty="0" smtClean="0">
                <a:latin typeface="Barlow Light" panose="020B0604020202020204" charset="0"/>
              </a:rPr>
              <a:t>, cache-misses)</a:t>
            </a:r>
            <a:endParaRPr lang="en-US" sz="1100" dirty="0">
              <a:latin typeface="Barlow Light" panose="020B060402020202020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57508" y="4538313"/>
            <a:ext cx="1366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latin typeface="Barlow Light" panose="020B0604020202020204" charset="0"/>
              </a:rPr>
              <a:t>(</a:t>
            </a:r>
            <a:r>
              <a:rPr lang="en-US" sz="1100" dirty="0" err="1" smtClean="0">
                <a:latin typeface="Barlow Light" panose="020B0604020202020204" charset="0"/>
              </a:rPr>
              <a:t>ps</a:t>
            </a:r>
            <a:r>
              <a:rPr lang="en-US" sz="1100" dirty="0" smtClean="0">
                <a:latin typeface="Barlow Light" panose="020B0604020202020204" charset="0"/>
              </a:rPr>
              <a:t>, branch-misses)</a:t>
            </a:r>
            <a:endParaRPr lang="en-US" sz="1100" dirty="0">
              <a:latin typeface="Barlow Light" panose="020B0604020202020204" charset="0"/>
            </a:endParaRPr>
          </a:p>
        </p:txBody>
      </p:sp>
      <p:sp>
        <p:nvSpPr>
          <p:cNvPr id="7" name="Title 5"/>
          <p:cNvSpPr txBox="1">
            <a:spLocks/>
          </p:cNvSpPr>
          <p:nvPr/>
        </p:nvSpPr>
        <p:spPr>
          <a:xfrm>
            <a:off x="0" y="459044"/>
            <a:ext cx="4570915" cy="8821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altLang="en-GB" sz="2400" dirty="0" smtClean="0"/>
              <a:t>Importance of Selecting Good Feature</a:t>
            </a:r>
            <a:endParaRPr lang="en-IN" alt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41124" y="1663834"/>
            <a:ext cx="4288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Barlow Light" panose="020B0604020202020204" charset="0"/>
              </a:rPr>
              <a:t>A feature may be </a:t>
            </a:r>
            <a:r>
              <a:rPr lang="en-US" i="1" dirty="0" smtClean="0">
                <a:latin typeface="Barlow Light" panose="020B0604020202020204" charset="0"/>
              </a:rPr>
              <a:t>insensitive</a:t>
            </a:r>
            <a:r>
              <a:rPr lang="en-US" dirty="0" smtClean="0">
                <a:latin typeface="Barlow Light" panose="020B0604020202020204" charset="0"/>
              </a:rPr>
              <a:t>. It </a:t>
            </a:r>
            <a:r>
              <a:rPr lang="en-US" dirty="0">
                <a:latin typeface="Barlow Light" panose="020B0604020202020204" charset="0"/>
              </a:rPr>
              <a:t>may not be able to distinguish a malware from the benign </a:t>
            </a:r>
            <a:r>
              <a:rPr lang="en-US" dirty="0" smtClean="0">
                <a:latin typeface="Barlow Light" panose="020B0604020202020204" charset="0"/>
              </a:rPr>
              <a:t>applications.</a:t>
            </a:r>
          </a:p>
          <a:p>
            <a:pPr algn="just"/>
            <a:endParaRPr lang="en-US" dirty="0">
              <a:latin typeface="Barlow Light" panose="020B0604020202020204" charset="0"/>
            </a:endParaRPr>
          </a:p>
          <a:p>
            <a:pPr algn="just"/>
            <a:r>
              <a:rPr lang="en-US" dirty="0" smtClean="0">
                <a:latin typeface="Barlow Light" panose="020B0604020202020204" charset="0"/>
              </a:rPr>
              <a:t>Some </a:t>
            </a:r>
            <a:r>
              <a:rPr lang="en-US" dirty="0">
                <a:latin typeface="Barlow Light" panose="020B0604020202020204" charset="0"/>
              </a:rPr>
              <a:t>other features may be sensitive enough to perform the task</a:t>
            </a:r>
            <a:r>
              <a:rPr lang="en-US" dirty="0" smtClean="0">
                <a:latin typeface="Barlow Light" panose="020B0604020202020204" charset="0"/>
              </a:rPr>
              <a:t>.</a:t>
            </a:r>
          </a:p>
          <a:p>
            <a:pPr algn="just"/>
            <a:endParaRPr lang="en-US" dirty="0">
              <a:latin typeface="Barlow Light" panose="020B0604020202020204" charset="0"/>
            </a:endParaRPr>
          </a:p>
          <a:p>
            <a:pPr algn="just"/>
            <a:r>
              <a:rPr lang="en-US" dirty="0" smtClean="0">
                <a:latin typeface="Barlow Light" panose="020B0604020202020204" charset="0"/>
              </a:rPr>
              <a:t>We do </a:t>
            </a:r>
            <a:r>
              <a:rPr lang="en-US" dirty="0">
                <a:latin typeface="Barlow Light" panose="020B0604020202020204" charset="0"/>
              </a:rPr>
              <a:t>not discard </a:t>
            </a:r>
            <a:r>
              <a:rPr lang="en-US" dirty="0" smtClean="0">
                <a:latin typeface="Barlow Light" panose="020B0604020202020204" charset="0"/>
              </a:rPr>
              <a:t>the insensitive features, </a:t>
            </a:r>
            <a:r>
              <a:rPr lang="en-US" dirty="0">
                <a:latin typeface="Barlow Light" panose="020B0604020202020204" charset="0"/>
              </a:rPr>
              <a:t>rather assign a suitable </a:t>
            </a:r>
            <a:r>
              <a:rPr lang="en-US" dirty="0" smtClean="0">
                <a:latin typeface="Barlow Light" panose="020B0604020202020204" charset="0"/>
              </a:rPr>
              <a:t>sensitivity value.</a:t>
            </a:r>
            <a:endParaRPr lang="en-US" dirty="0">
              <a:latin typeface="Barlow Light" panose="020B0604020202020204" charset="0"/>
            </a:endParaRPr>
          </a:p>
        </p:txBody>
      </p:sp>
      <p:sp>
        <p:nvSpPr>
          <p:cNvPr id="9" name="progressBar"/>
          <p:cNvSpPr/>
          <p:nvPr/>
        </p:nvSpPr>
        <p:spPr>
          <a:xfrm>
            <a:off x="0" y="4991100"/>
            <a:ext cx="24384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0" y="218050"/>
            <a:ext cx="4570915" cy="95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altLang="en-GB" sz="2400" dirty="0" smtClean="0"/>
              <a:t>Assigning Sensitivity Value to each Feature</a:t>
            </a:r>
            <a:endParaRPr lang="en-IN" alt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1124" y="1312142"/>
            <a:ext cx="428866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Barlow Light" panose="020B0604020202020204" charset="0"/>
              </a:rPr>
              <a:t>We assign sensitivity values to each </a:t>
            </a:r>
            <a:r>
              <a:rPr lang="en-US" dirty="0" smtClean="0">
                <a:latin typeface="Barlow Light" panose="020B0604020202020204" charset="0"/>
              </a:rPr>
              <a:t>feature by its capability to </a:t>
            </a:r>
            <a:r>
              <a:rPr lang="en-US" dirty="0">
                <a:latin typeface="Barlow Light" panose="020B0604020202020204" charset="0"/>
              </a:rPr>
              <a:t>differentiate between a malware and a </a:t>
            </a:r>
            <a:r>
              <a:rPr lang="en-US" dirty="0" smtClean="0">
                <a:latin typeface="Barlow Light" panose="020B0604020202020204" charset="0"/>
              </a:rPr>
              <a:t>benign execution in an </a:t>
            </a:r>
            <a:r>
              <a:rPr lang="en-US" i="1" dirty="0" smtClean="0">
                <a:latin typeface="Barlow Light" panose="020B0604020202020204" charset="0"/>
              </a:rPr>
              <a:t>Offline</a:t>
            </a:r>
            <a:r>
              <a:rPr lang="en-US" dirty="0" smtClean="0">
                <a:latin typeface="Barlow Light" panose="020B0604020202020204" charset="0"/>
              </a:rPr>
              <a:t> analysis.</a:t>
            </a:r>
          </a:p>
          <a:p>
            <a:pPr algn="just"/>
            <a:endParaRPr lang="en-US" dirty="0">
              <a:latin typeface="Barlow Light" panose="020B0604020202020204" charset="0"/>
            </a:endParaRPr>
          </a:p>
          <a:p>
            <a:pPr algn="just"/>
            <a:r>
              <a:rPr lang="en-US" dirty="0">
                <a:latin typeface="Barlow Light" panose="020B0604020202020204" charset="0"/>
              </a:rPr>
              <a:t>The differentiation is performed by applying t-test on the distribution of values corresponding to each </a:t>
            </a:r>
            <a:r>
              <a:rPr lang="en-US" dirty="0" smtClean="0">
                <a:latin typeface="Barlow Light" panose="020B0604020202020204" charset="0"/>
              </a:rPr>
              <a:t>feature.</a:t>
            </a:r>
          </a:p>
          <a:p>
            <a:pPr algn="just"/>
            <a:endParaRPr lang="en-US" dirty="0">
              <a:latin typeface="Barlow Light" panose="020B0604020202020204" charset="0"/>
            </a:endParaRPr>
          </a:p>
          <a:p>
            <a:pPr algn="just"/>
            <a:r>
              <a:rPr lang="en-US" dirty="0" smtClean="0">
                <a:latin typeface="Barlow Light" panose="020B0604020202020204" charset="0"/>
              </a:rPr>
              <a:t>Sensitivity of a feature is increased when it is able to differentiate more malwares from the benign reference point.</a:t>
            </a:r>
            <a:endParaRPr lang="en-US" dirty="0">
              <a:latin typeface="Barlow Light" panose="020B0604020202020204" charset="0"/>
            </a:endParaRPr>
          </a:p>
        </p:txBody>
      </p:sp>
      <p:pic>
        <p:nvPicPr>
          <p:cNvPr id="1026" name="Picture 2" descr="http://latex2png.com/output/latex_a4d47ccfa77c628aa839be698996659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94" y="1933956"/>
            <a:ext cx="3600000" cy="1218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5338356" y="3405023"/>
                <a:ext cx="308053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>
                    <a:latin typeface="Barlow Light" panose="020B0604020202020204" charset="0"/>
                  </a:rPr>
                  <a:t>Sensitivity Matrix considering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N" dirty="0" smtClean="0">
                    <a:latin typeface="Barlow Light" panose="020B0604020202020204" charset="0"/>
                  </a:rPr>
                  <a:t> performance counter events and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N" dirty="0" smtClean="0">
                    <a:latin typeface="Barlow Light" panose="020B0604020202020204" charset="0"/>
                  </a:rPr>
                  <a:t> system calls</a:t>
                </a:r>
                <a:endParaRPr lang="en-IN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8356" y="3405023"/>
                <a:ext cx="3080538" cy="738664"/>
              </a:xfrm>
              <a:prstGeom prst="rect">
                <a:avLst/>
              </a:prstGeom>
              <a:blipFill>
                <a:blip r:embed="rId3"/>
                <a:stretch>
                  <a:fillRect t="-1653" b="-743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rogressBar"/>
          <p:cNvSpPr/>
          <p:nvPr/>
        </p:nvSpPr>
        <p:spPr>
          <a:xfrm>
            <a:off x="0" y="4991100"/>
            <a:ext cx="26416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9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0" y="297620"/>
            <a:ext cx="4570915" cy="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altLang="en-GB" sz="2400" dirty="0" smtClean="0"/>
              <a:t>Idea of Distance Metric</a:t>
            </a:r>
            <a:endParaRPr lang="en-IN" alt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41123" y="989495"/>
            <a:ext cx="42886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Barlow Light" panose="020B0604020202020204" charset="0"/>
              </a:rPr>
              <a:t>We calculate Count Matrix for an unknown executable. </a:t>
            </a:r>
          </a:p>
          <a:p>
            <a:pPr algn="just"/>
            <a:endParaRPr lang="en-US" dirty="0">
              <a:latin typeface="Barlow Light" panose="020B0604020202020204" charset="0"/>
            </a:endParaRPr>
          </a:p>
          <a:p>
            <a:pPr algn="just"/>
            <a:r>
              <a:rPr lang="en-US" dirty="0" smtClean="0">
                <a:latin typeface="Barlow Light" panose="020B0604020202020204" charset="0"/>
              </a:rPr>
              <a:t>Each cell of the matrix represents a feature and signifies the number of times null hypothesis has been rejected by the feature considering benign reference point.</a:t>
            </a:r>
          </a:p>
          <a:p>
            <a:pPr algn="just"/>
            <a:endParaRPr lang="en-US" dirty="0" smtClean="0">
              <a:latin typeface="Barlow Light" panose="020B0604020202020204" charset="0"/>
            </a:endParaRPr>
          </a:p>
          <a:p>
            <a:pPr algn="just"/>
            <a:endParaRPr lang="en-US" dirty="0">
              <a:latin typeface="Barlow Light" panose="020B0604020202020204" charset="0"/>
            </a:endParaRPr>
          </a:p>
        </p:txBody>
      </p:sp>
      <p:pic>
        <p:nvPicPr>
          <p:cNvPr id="2050" name="Picture 2" descr="http://latex2png.com/output/latex_731ddc55dc40380359f95078d1a5295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894" y="1897436"/>
            <a:ext cx="3600000" cy="1348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latex2png.com/output/latex_867d6d638e0b1a39af28daa5a749ba0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5" y="2506790"/>
            <a:ext cx="1800000" cy="660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41123" y="3497252"/>
                <a:ext cx="4288665" cy="52322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>
                    <a:latin typeface="Barlow Light" panose="020B0604020202020204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I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𝒕𝒉𝒓𝒆𝒔𝒉𝒐𝒍𝒅</m:t>
                    </m:r>
                  </m:oMath>
                </a14:m>
                <a:r>
                  <a:rPr lang="en-US" dirty="0" smtClean="0">
                    <a:latin typeface="Barlow Light" panose="020B0604020202020204" charset="0"/>
                  </a:rPr>
                  <a:t> : The program is a malware, else benign.</a:t>
                </a:r>
                <a:endParaRPr lang="en-US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3" y="3497252"/>
                <a:ext cx="4288665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41123" y="4256467"/>
                <a:ext cx="428866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dirty="0" smtClean="0">
                    <a:latin typeface="Barlow Light" panose="020B0604020202020204" charset="0"/>
                  </a:rPr>
                  <a:t>Calculated using </a:t>
                </a:r>
                <a14:m>
                  <m:oMath xmlns:m="http://schemas.openxmlformats.org/officeDocument/2006/math">
                    <m:r>
                      <a:rPr lang="en-IN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dirty="0" smtClean="0">
                    <a:latin typeface="Barlow Light" panose="020B0604020202020204" charset="0"/>
                  </a:rPr>
                  <a:t> analysis on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IN" dirty="0" smtClean="0">
                    <a:latin typeface="Barlow Light" panose="020B0604020202020204" charset="0"/>
                  </a:rPr>
                  <a:t> values of benign reference points</a:t>
                </a:r>
                <a:endParaRPr lang="en-IN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23" y="4256467"/>
                <a:ext cx="4288665" cy="523220"/>
              </a:xfrm>
              <a:prstGeom prst="rect">
                <a:avLst/>
              </a:prstGeom>
              <a:blipFill>
                <a:blip r:embed="rId5"/>
                <a:stretch>
                  <a:fillRect t="-2326" b="-116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H="1">
            <a:off x="940158" y="3754192"/>
            <a:ext cx="315532" cy="57310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rogressBar"/>
          <p:cNvSpPr/>
          <p:nvPr/>
        </p:nvSpPr>
        <p:spPr>
          <a:xfrm>
            <a:off x="0" y="4991100"/>
            <a:ext cx="28448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4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251138"/>
            <a:ext cx="4570915" cy="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altLang="en-GB" sz="2400" dirty="0" smtClean="0"/>
              <a:t>Multivariate Analysis</a:t>
            </a:r>
            <a:endParaRPr lang="en-IN" alt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60254" y="1237918"/>
                <a:ext cx="4050406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>
                    <a:latin typeface="Barlow Light" panose="020B0604020202020204" charset="0"/>
                  </a:rPr>
                  <a:t>Since, the threshold is set using </a:t>
                </a:r>
                <a14:m>
                  <m:oMath xmlns:m="http://schemas.openxmlformats.org/officeDocument/2006/math">
                    <m:r>
                      <a:rPr lang="en-IN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 smtClean="0">
                    <a:latin typeface="Barlow Light" panose="020B0604020202020204" charset="0"/>
                  </a:rPr>
                  <a:t> analysis, there is a chance for some malwares having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I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>
                    <a:latin typeface="Barlow Light" panose="020B0604020202020204" charset="0"/>
                  </a:rPr>
                  <a:t> value less than the threshold.</a:t>
                </a:r>
              </a:p>
              <a:p>
                <a:pPr algn="just"/>
                <a:endParaRPr lang="en-US" dirty="0">
                  <a:latin typeface="Barlow Light" panose="020B0604020202020204" charset="0"/>
                </a:endParaRPr>
              </a:p>
              <a:p>
                <a:pPr algn="just"/>
                <a:r>
                  <a:rPr lang="en-GB" dirty="0">
                    <a:latin typeface="Barlow Light" panose="020B0604020202020204" charset="0"/>
                  </a:rPr>
                  <a:t>We define a critical region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I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I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</m:e>
                    </m:d>
                  </m:oMath>
                </a14:m>
                <a:r>
                  <a:rPr lang="en-GB" dirty="0" smtClean="0">
                    <a:latin typeface="Barlow Light" panose="020B0604020202020204" charset="0"/>
                  </a:rPr>
                  <a:t> </a:t>
                </a:r>
                <a:r>
                  <a:rPr lang="en-GB" dirty="0">
                    <a:latin typeface="Barlow Light" panose="020B0604020202020204" charset="0"/>
                  </a:rPr>
                  <a:t>within ±10% range of </a:t>
                </a:r>
                <a:r>
                  <a:rPr lang="en-GB" dirty="0" smtClean="0">
                    <a:latin typeface="Barlow Light" panose="020B060402020202020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IN" b="0" i="1" smtClean="0">
                        <a:latin typeface="Cambria Math" panose="02040503050406030204" pitchFamily="18" charset="0"/>
                      </a:rPr>
                      <m:t>𝑡h𝑟𝑒𝑠h𝑜𝑙𝑑</m:t>
                    </m:r>
                  </m:oMath>
                </a14:m>
                <a:r>
                  <a:rPr lang="en-GB" dirty="0" smtClean="0">
                    <a:latin typeface="Barlow Light" panose="020B0604020202020204" charset="0"/>
                  </a:rPr>
                  <a:t>.</a:t>
                </a:r>
                <a:endParaRPr lang="en-GB" dirty="0">
                  <a:latin typeface="Barlow Light" panose="020B0604020202020204" charset="0"/>
                </a:endParaRPr>
              </a:p>
              <a:p>
                <a:pPr algn="just"/>
                <a:endParaRPr lang="en-US" dirty="0" smtClean="0">
                  <a:latin typeface="Barlow Light" panose="020B0604020202020204" charset="0"/>
                </a:endParaRPr>
              </a:p>
              <a:p>
                <a:pPr algn="just"/>
                <a:r>
                  <a:rPr lang="en-US" dirty="0">
                    <a:latin typeface="Barlow Light" panose="020B0604020202020204" charset="0"/>
                  </a:rPr>
                  <a:t>We consider mutual correlation of performance counter events and apply multivariate analysis to re-calculate the distance </a:t>
                </a:r>
                <a:r>
                  <a:rPr lang="en-US" dirty="0" smtClean="0">
                    <a:latin typeface="Barlow Light" panose="020B0604020202020204" charset="0"/>
                  </a:rPr>
                  <a:t>metric for the programs within this range.</a:t>
                </a:r>
              </a:p>
              <a:p>
                <a:pPr algn="just"/>
                <a:endParaRPr lang="en-US" dirty="0">
                  <a:latin typeface="Barlow Light" panose="020B0604020202020204" charset="0"/>
                </a:endParaRPr>
              </a:p>
              <a:p>
                <a:pPr algn="just"/>
                <a:r>
                  <a:rPr lang="en-US" dirty="0" smtClean="0">
                    <a:latin typeface="Barlow Light" panose="020B0604020202020204" charset="0"/>
                  </a:rPr>
                  <a:t>If the new value of distance metric is very high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 smtClean="0">
                    <a:latin typeface="Barlow Light" panose="020B0604020202020204" charset="0"/>
                  </a:rPr>
                  <a:t>1), then we term that program as malware.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254" y="1237918"/>
                <a:ext cx="4050406" cy="3108543"/>
              </a:xfrm>
              <a:prstGeom prst="rect">
                <a:avLst/>
              </a:prstGeom>
              <a:blipFill>
                <a:blip r:embed="rId2"/>
                <a:stretch>
                  <a:fillRect l="-452" t="-392" r="-452" b="-117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422" y="553013"/>
            <a:ext cx="3599071" cy="16424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10" y="2935375"/>
            <a:ext cx="3599495" cy="1643064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512158" y="991996"/>
            <a:ext cx="489397" cy="50407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5651679" y="3604261"/>
            <a:ext cx="489397" cy="504079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/>
          <p:cNvSpPr txBox="1"/>
          <p:nvPr/>
        </p:nvSpPr>
        <p:spPr>
          <a:xfrm>
            <a:off x="5982120" y="2235953"/>
            <a:ext cx="157767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latin typeface="Barlow Light" panose="020B0604020202020204" charset="0"/>
              </a:rPr>
              <a:t>Removes false positives</a:t>
            </a:r>
            <a:endParaRPr lang="en-IN" sz="1050" dirty="0">
              <a:latin typeface="Barlow Light" panose="020B060402020202020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60479" y="4578439"/>
            <a:ext cx="162095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50" dirty="0" smtClean="0">
                <a:latin typeface="Barlow Light" panose="020B0604020202020204" charset="0"/>
              </a:rPr>
              <a:t>Removes false negatives</a:t>
            </a:r>
            <a:endParaRPr lang="en-IN" sz="1050" dirty="0">
              <a:latin typeface="Barlow Light" panose="020B0604020202020204" charset="0"/>
            </a:endParaRPr>
          </a:p>
        </p:txBody>
      </p:sp>
      <p:sp>
        <p:nvSpPr>
          <p:cNvPr id="3" name="progressBar"/>
          <p:cNvSpPr/>
          <p:nvPr/>
        </p:nvSpPr>
        <p:spPr>
          <a:xfrm>
            <a:off x="0" y="4991100"/>
            <a:ext cx="30480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15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89420" y="1340668"/>
                <a:ext cx="4192074" cy="24622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dirty="0">
                    <a:latin typeface="Barlow Light" panose="020B0604020202020204" charset="0"/>
                  </a:rPr>
                  <a:t>Multivariate </a:t>
                </a:r>
                <a:r>
                  <a:rPr lang="en-US" dirty="0" smtClean="0">
                    <a:latin typeface="Barlow Light" panose="020B0604020202020204" charset="0"/>
                  </a:rPr>
                  <a:t>analysis </a:t>
                </a:r>
                <a:r>
                  <a:rPr lang="en-US" dirty="0">
                    <a:latin typeface="Barlow Light" panose="020B0604020202020204" charset="0"/>
                  </a:rPr>
                  <a:t>considers the interrelationship between the </a:t>
                </a:r>
                <a:r>
                  <a:rPr lang="en-US" dirty="0" smtClean="0">
                    <a:latin typeface="Barlow Light" panose="020B0604020202020204" charset="0"/>
                  </a:rPr>
                  <a:t>performance counter </a:t>
                </a:r>
                <a:r>
                  <a:rPr lang="en-US" dirty="0">
                    <a:latin typeface="Barlow Light" panose="020B0604020202020204" charset="0"/>
                  </a:rPr>
                  <a:t>events unlike univariate t-test, hence results in better gap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Barlow Light" panose="020B0604020202020204" charset="0"/>
                  </a:rPr>
                  <a:t> values of benign and malware programs</a:t>
                </a:r>
                <a:r>
                  <a:rPr lang="en-US" dirty="0" smtClean="0">
                    <a:latin typeface="Barlow Light" panose="020B0604020202020204" charset="0"/>
                  </a:rPr>
                  <a:t>.</a:t>
                </a:r>
              </a:p>
              <a:p>
                <a:pPr algn="just"/>
                <a:endParaRPr lang="en-US" dirty="0">
                  <a:latin typeface="Barlow Light" panose="020B0604020202020204" charset="0"/>
                </a:endParaRPr>
              </a:p>
              <a:p>
                <a:pPr algn="just"/>
                <a:r>
                  <a:rPr lang="en-US" dirty="0">
                    <a:latin typeface="Barlow Light" panose="020B0604020202020204" charset="0"/>
                  </a:rPr>
                  <a:t>But, the time complexity of calculating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Barlow Light" panose="020B0604020202020204" charset="0"/>
                  </a:rPr>
                  <a:t> value </a:t>
                </a:r>
                <a:r>
                  <a:rPr lang="en-US" dirty="0" smtClean="0">
                    <a:latin typeface="Barlow Light" panose="020B0604020202020204" charset="0"/>
                  </a:rPr>
                  <a:t>for multivariate analysis is comparatively higher.</a:t>
                </a:r>
                <a:endParaRPr lang="en-US" dirty="0">
                  <a:latin typeface="Barlow Light" panose="020B0604020202020204" charset="0"/>
                </a:endParaRPr>
              </a:p>
              <a:p>
                <a:pPr algn="just"/>
                <a:endParaRPr lang="en-US" dirty="0">
                  <a:latin typeface="Barlow Light" panose="020B0604020202020204" charset="0"/>
                </a:endParaRPr>
              </a:p>
              <a:p>
                <a:pPr algn="just"/>
                <a:r>
                  <a:rPr lang="en-US" dirty="0">
                    <a:latin typeface="Barlow Light" panose="020B0604020202020204" charset="0"/>
                  </a:rPr>
                  <a:t>Hence, we first check if the executable is an obvious malware or an obvious benign program using fast univariate t-test having </a:t>
                </a:r>
                <a:r>
                  <a:rPr lang="en-US" dirty="0" smtClean="0">
                    <a:latin typeface="Barlow Light" panose="020B0604020202020204" charset="0"/>
                  </a:rPr>
                  <a:t>lower time complexity.</a:t>
                </a:r>
                <a:endParaRPr lang="en-US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420" y="1340668"/>
                <a:ext cx="4192074" cy="2462213"/>
              </a:xfrm>
              <a:prstGeom prst="rect">
                <a:avLst/>
              </a:prstGeom>
              <a:blipFill>
                <a:blip r:embed="rId2"/>
                <a:stretch>
                  <a:fillRect l="-436" t="-495" r="-436" b="-14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5"/>
          <p:cNvSpPr txBox="1">
            <a:spLocks/>
          </p:cNvSpPr>
          <p:nvPr/>
        </p:nvSpPr>
        <p:spPr>
          <a:xfrm>
            <a:off x="0" y="251138"/>
            <a:ext cx="4570915" cy="60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altLang="en-GB" sz="2400" dirty="0" smtClean="0"/>
              <a:t>Importance of both the Tests</a:t>
            </a:r>
            <a:endParaRPr lang="en-IN" alt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76700" y="3700239"/>
                <a:ext cx="2872615" cy="769441"/>
              </a:xfrm>
              <a:prstGeom prst="rect">
                <a:avLst/>
              </a:prstGeom>
              <a:ln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1100" i="1" dirty="0">
                    <a:latin typeface="Barlow Light" panose="020B0604020202020204" charset="0"/>
                  </a:rPr>
                  <a:t>: Number of benign program</a:t>
                </a:r>
              </a:p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100" i="1" dirty="0">
                    <a:latin typeface="Barlow Light" panose="020B0604020202020204" charset="0"/>
                  </a:rPr>
                  <a:t>: Number of observations in the distribution</a:t>
                </a:r>
              </a:p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1100" i="1" dirty="0">
                    <a:latin typeface="Barlow Light" panose="020B0604020202020204" charset="0"/>
                  </a:rPr>
                  <a:t>: Number of </a:t>
                </a:r>
                <a:r>
                  <a:rPr lang="en-US" sz="1100" i="1" dirty="0" smtClean="0">
                    <a:latin typeface="Barlow Light" panose="020B0604020202020204" charset="0"/>
                  </a:rPr>
                  <a:t>system calls</a:t>
                </a:r>
                <a:endParaRPr lang="en-US" sz="1100" i="1" dirty="0">
                  <a:latin typeface="Barlow Light" panose="020B060402020202020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1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1100" i="1" dirty="0">
                    <a:latin typeface="Barlow Light" panose="020B0604020202020204" charset="0"/>
                  </a:rPr>
                  <a:t>: Number of </a:t>
                </a:r>
                <a:r>
                  <a:rPr lang="en-US" sz="1100" i="1" dirty="0" smtClean="0">
                    <a:latin typeface="Barlow Light" panose="020B0604020202020204" charset="0"/>
                  </a:rPr>
                  <a:t>performance counters</a:t>
                </a:r>
                <a:endParaRPr lang="en-US" sz="1100" i="1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6700" y="3700239"/>
                <a:ext cx="2872615" cy="7694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http://latex2png.com/output/latex_ba7b14a673d4be0c00e7025bdbd464f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823" y="2511182"/>
            <a:ext cx="1800000" cy="17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latex2png.com/output/latex_3f2b2094379ca1e881e2837d72e7782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71" y="1917974"/>
            <a:ext cx="546993" cy="17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253823" y="1135532"/>
            <a:ext cx="1465466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latin typeface="Barlow Light" panose="020B0604020202020204" charset="0"/>
              </a:rPr>
              <a:t>Time Complexity</a:t>
            </a:r>
            <a:endParaRPr lang="en-IN" dirty="0">
              <a:latin typeface="Barlow Light" panose="020B060402020202020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36539" y="1806306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Barlow Light" panose="020B0604020202020204" charset="0"/>
              </a:rPr>
              <a:t>Univariate:</a:t>
            </a:r>
            <a:endParaRPr lang="en-IN" dirty="0">
              <a:latin typeface="Barlow Light" panose="020B060402020202020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36539" y="2417885"/>
            <a:ext cx="11480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>
                <a:latin typeface="Barlow Light" panose="020B0604020202020204" charset="0"/>
              </a:rPr>
              <a:t>Multivariate:</a:t>
            </a:r>
            <a:endParaRPr lang="en-IN" dirty="0">
              <a:latin typeface="Barlow Light" panose="020B0604020202020204" charset="0"/>
            </a:endParaRPr>
          </a:p>
        </p:txBody>
      </p:sp>
      <p:sp>
        <p:nvSpPr>
          <p:cNvPr id="5" name="progressBar"/>
          <p:cNvSpPr/>
          <p:nvPr/>
        </p:nvSpPr>
        <p:spPr>
          <a:xfrm>
            <a:off x="0" y="4991100"/>
            <a:ext cx="32512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170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103239" y="223028"/>
            <a:ext cx="2832135" cy="63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400" dirty="0" smtClean="0"/>
              <a:t>Methodology</a:t>
            </a:r>
            <a:endParaRPr lang="en-IN" altLang="en-GB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3457977" y="738962"/>
            <a:ext cx="4166315" cy="3782389"/>
            <a:chOff x="3818585" y="549792"/>
            <a:chExt cx="4468969" cy="4043966"/>
          </a:xfrm>
        </p:grpSpPr>
        <p:sp>
          <p:nvSpPr>
            <p:cNvPr id="4" name="Rounded Rectangle 3"/>
            <p:cNvSpPr/>
            <p:nvPr/>
          </p:nvSpPr>
          <p:spPr>
            <a:xfrm>
              <a:off x="3818585" y="549792"/>
              <a:ext cx="4468969" cy="4043966"/>
            </a:xfrm>
            <a:prstGeom prst="roundRect">
              <a:avLst>
                <a:gd name="adj" fmla="val 488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66693" y="697899"/>
              <a:ext cx="2047741" cy="3747752"/>
            </a:xfrm>
            <a:prstGeom prst="roundRect">
              <a:avLst>
                <a:gd name="adj" fmla="val 8176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088487" y="697946"/>
              <a:ext cx="2047741" cy="3747752"/>
            </a:xfrm>
            <a:prstGeom prst="roundRect">
              <a:avLst>
                <a:gd name="adj" fmla="val 8176"/>
              </a:avLst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227419" y="4436726"/>
            <a:ext cx="646331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latin typeface="Barlow Light" panose="020B0604020202020204" charset="0"/>
              </a:rPr>
              <a:t>Core 1</a:t>
            </a:r>
            <a:endParaRPr lang="en-IN" dirty="0">
              <a:latin typeface="Barlow Light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05517" y="4436726"/>
            <a:ext cx="678391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latin typeface="Barlow Light" panose="020B0604020202020204" charset="0"/>
              </a:rPr>
              <a:t>Core 2</a:t>
            </a:r>
            <a:endParaRPr lang="en-IN" dirty="0">
              <a:latin typeface="Barlow Light" panose="020B0604020202020204" charset="0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817125" y="1312073"/>
            <a:ext cx="1423115" cy="36060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latin typeface="Barlow Light" panose="020B0604020202020204" charset="0"/>
              </a:rPr>
              <a:t>Execute the Program</a:t>
            </a:r>
            <a:endParaRPr lang="en-IN" sz="1050" dirty="0">
              <a:latin typeface="Barlow Light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03076" y="322170"/>
            <a:ext cx="1251208" cy="27241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IN" sz="1000" dirty="0" smtClean="0">
                <a:latin typeface="Barlow Light" panose="020B0604020202020204" charset="0"/>
              </a:rPr>
              <a:t>Unknown Program</a:t>
            </a:r>
            <a:endParaRPr lang="en-IN" sz="1000" dirty="0">
              <a:latin typeface="Barlow Light" panose="020B0604020202020204" charset="0"/>
            </a:endParaRPr>
          </a:p>
        </p:txBody>
      </p:sp>
      <p:cxnSp>
        <p:nvCxnSpPr>
          <p:cNvPr id="14" name="Straight Arrow Connector 13"/>
          <p:cNvCxnSpPr>
            <a:stCxn id="12" idx="2"/>
            <a:endCxn id="11" idx="0"/>
          </p:cNvCxnSpPr>
          <p:nvPr/>
        </p:nvCxnSpPr>
        <p:spPr>
          <a:xfrm>
            <a:off x="6528680" y="594585"/>
            <a:ext cx="3" cy="7174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5817123" y="2447854"/>
            <a:ext cx="1423115" cy="36060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latin typeface="Barlow Light" panose="020B0604020202020204" charset="0"/>
              </a:rPr>
              <a:t>Univariate Analysis</a:t>
            </a:r>
            <a:endParaRPr lang="en-IN" sz="1050" dirty="0">
              <a:latin typeface="Barlow Light" panose="020B060402020202020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817125" y="3583635"/>
            <a:ext cx="1423115" cy="36060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latin typeface="Barlow Light" panose="020B0604020202020204" charset="0"/>
              </a:rPr>
              <a:t>Multivariate Analysis</a:t>
            </a:r>
            <a:endParaRPr lang="en-IN" sz="1050" dirty="0">
              <a:latin typeface="Barlow Light" panose="020B0604020202020204" charset="0"/>
            </a:endParaRPr>
          </a:p>
        </p:txBody>
      </p:sp>
      <p:cxnSp>
        <p:nvCxnSpPr>
          <p:cNvPr id="21" name="Straight Arrow Connector 20"/>
          <p:cNvCxnSpPr>
            <a:stCxn id="11" idx="2"/>
            <a:endCxn id="16" idx="0"/>
          </p:cNvCxnSpPr>
          <p:nvPr/>
        </p:nvCxnSpPr>
        <p:spPr>
          <a:xfrm flipH="1">
            <a:off x="6528681" y="1672681"/>
            <a:ext cx="2" cy="775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2"/>
            <a:endCxn id="17" idx="0"/>
          </p:cNvCxnSpPr>
          <p:nvPr/>
        </p:nvCxnSpPr>
        <p:spPr>
          <a:xfrm>
            <a:off x="6528681" y="2808462"/>
            <a:ext cx="2" cy="775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3847709" y="3015744"/>
            <a:ext cx="1423115" cy="36060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latin typeface="Barlow Light" panose="020B0604020202020204" charset="0"/>
              </a:rPr>
              <a:t>Allow to Execute</a:t>
            </a:r>
            <a:endParaRPr lang="en-IN" sz="1050" dirty="0">
              <a:latin typeface="Barlow Light" panose="020B0604020202020204" charset="0"/>
            </a:endParaRPr>
          </a:p>
        </p:txBody>
      </p:sp>
      <p:cxnSp>
        <p:nvCxnSpPr>
          <p:cNvPr id="27" name="Straight Arrow Connector 26"/>
          <p:cNvCxnSpPr>
            <a:stCxn id="16" idx="1"/>
            <a:endCxn id="25" idx="3"/>
          </p:cNvCxnSpPr>
          <p:nvPr/>
        </p:nvCxnSpPr>
        <p:spPr>
          <a:xfrm flipH="1">
            <a:off x="5270824" y="2628158"/>
            <a:ext cx="546299" cy="567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1"/>
            <a:endCxn id="25" idx="3"/>
          </p:cNvCxnSpPr>
          <p:nvPr/>
        </p:nvCxnSpPr>
        <p:spPr>
          <a:xfrm flipH="1" flipV="1">
            <a:off x="5270824" y="3196048"/>
            <a:ext cx="546301" cy="567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7875946" y="3015744"/>
            <a:ext cx="916198" cy="36060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50" dirty="0" smtClean="0">
                <a:latin typeface="Barlow Light" panose="020B0604020202020204" charset="0"/>
              </a:rPr>
              <a:t>Terminate</a:t>
            </a:r>
            <a:endParaRPr lang="en-IN" sz="1050" dirty="0">
              <a:latin typeface="Barlow Light" panose="020B0604020202020204" charset="0"/>
            </a:endParaRPr>
          </a:p>
        </p:txBody>
      </p:sp>
      <p:cxnSp>
        <p:nvCxnSpPr>
          <p:cNvPr id="32" name="Straight Arrow Connector 31"/>
          <p:cNvCxnSpPr>
            <a:stCxn id="16" idx="3"/>
            <a:endCxn id="30" idx="1"/>
          </p:cNvCxnSpPr>
          <p:nvPr/>
        </p:nvCxnSpPr>
        <p:spPr>
          <a:xfrm>
            <a:off x="7240238" y="2628158"/>
            <a:ext cx="635708" cy="5678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17" idx="3"/>
            <a:endCxn id="30" idx="1"/>
          </p:cNvCxnSpPr>
          <p:nvPr/>
        </p:nvCxnSpPr>
        <p:spPr>
          <a:xfrm flipV="1">
            <a:off x="7240240" y="3196048"/>
            <a:ext cx="635706" cy="567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17123" y="1860212"/>
            <a:ext cx="692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000" dirty="0" smtClean="0">
                <a:latin typeface="Barlow Light" panose="020B0604020202020204" charset="0"/>
              </a:rPr>
              <a:t>Collect Features</a:t>
            </a:r>
            <a:endParaRPr lang="en-IN" sz="1000" dirty="0">
              <a:latin typeface="Barlow Light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7649143" y="2421841"/>
                <a:ext cx="788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 smtClean="0">
                    <a:latin typeface="Barlow Light" panose="020B0604020202020204" charset="0"/>
                  </a:rPr>
                  <a:t>If very high </a:t>
                </a:r>
                <a14:m>
                  <m:oMath xmlns:m="http://schemas.openxmlformats.org/officeDocument/2006/math">
                    <m:r>
                      <a:rPr lang="en-IN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000" dirty="0" smtClean="0">
                    <a:latin typeface="Barlow Light" panose="020B0604020202020204" charset="0"/>
                  </a:rPr>
                  <a:t> value</a:t>
                </a:r>
                <a:endParaRPr lang="en-IN" sz="1000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143" y="2421841"/>
                <a:ext cx="788599" cy="400110"/>
              </a:xfrm>
              <a:prstGeom prst="rect">
                <a:avLst/>
              </a:prstGeom>
              <a:blipFill>
                <a:blip r:embed="rId2"/>
                <a:stretch>
                  <a:fillRect r="-775" b="-606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4716517" y="2430101"/>
                <a:ext cx="788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 smtClean="0">
                    <a:latin typeface="Barlow Light" panose="020B0604020202020204" charset="0"/>
                  </a:rPr>
                  <a:t>If very low </a:t>
                </a:r>
                <a14:m>
                  <m:oMath xmlns:m="http://schemas.openxmlformats.org/officeDocument/2006/math">
                    <m:r>
                      <a:rPr lang="en-IN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000" dirty="0" smtClean="0">
                    <a:latin typeface="Barlow Light" panose="020B0604020202020204" charset="0"/>
                  </a:rPr>
                  <a:t> value</a:t>
                </a:r>
                <a:endParaRPr lang="en-IN" sz="1000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517" y="2430101"/>
                <a:ext cx="788599" cy="400110"/>
              </a:xfrm>
              <a:prstGeom prst="rect">
                <a:avLst/>
              </a:prstGeom>
              <a:blipFill>
                <a:blip r:embed="rId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528678" y="2996477"/>
                <a:ext cx="95453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IN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000" dirty="0" smtClean="0">
                    <a:latin typeface="Barlow Light" panose="020B0604020202020204" charset="0"/>
                  </a:rPr>
                  <a:t> value within critical region</a:t>
                </a:r>
                <a:endParaRPr lang="en-IN" sz="1000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678" y="2996477"/>
                <a:ext cx="954534" cy="400110"/>
              </a:xfrm>
              <a:prstGeom prst="rect">
                <a:avLst/>
              </a:prstGeom>
              <a:blipFill>
                <a:blip r:embed="rId4"/>
                <a:stretch>
                  <a:fillRect t="-1538"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7649143" y="3627338"/>
                <a:ext cx="89669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 smtClean="0">
                    <a:latin typeface="Barlow Light" panose="020B0604020202020204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IN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000" dirty="0" smtClean="0">
                    <a:latin typeface="Barlow Light" panose="020B0604020202020204" charset="0"/>
                  </a:rPr>
                  <a:t> value </a:t>
                </a:r>
                <a14:m>
                  <m:oMath xmlns:m="http://schemas.openxmlformats.org/officeDocument/2006/math">
                    <m:r>
                      <a:rPr lang="en-IN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IN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IN" sz="1000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9143" y="3627338"/>
                <a:ext cx="896696" cy="246221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4711268" y="3563883"/>
                <a:ext cx="788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000" dirty="0" smtClean="0">
                    <a:latin typeface="Barlow Light" panose="020B0604020202020204" charset="0"/>
                  </a:rPr>
                  <a:t>If low </a:t>
                </a:r>
                <a14:m>
                  <m:oMath xmlns:m="http://schemas.openxmlformats.org/officeDocument/2006/math">
                    <m:r>
                      <a:rPr lang="en-IN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000" dirty="0" smtClean="0">
                    <a:latin typeface="Barlow Light" panose="020B0604020202020204" charset="0"/>
                  </a:rPr>
                  <a:t> value</a:t>
                </a:r>
                <a:endParaRPr lang="en-IN" sz="1000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268" y="3563883"/>
                <a:ext cx="788599" cy="400110"/>
              </a:xfrm>
              <a:prstGeom prst="rect">
                <a:avLst/>
              </a:prstGeom>
              <a:blipFill>
                <a:blip r:embed="rId6"/>
                <a:stretch>
                  <a:fillRect t="-1538" b="-769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/>
          <p:cNvSpPr txBox="1"/>
          <p:nvPr/>
        </p:nvSpPr>
        <p:spPr>
          <a:xfrm>
            <a:off x="217482" y="1130707"/>
            <a:ext cx="26036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Barlow Light" panose="020B0604020202020204" charset="0"/>
              </a:rPr>
              <a:t>Works on </a:t>
            </a:r>
            <a:r>
              <a:rPr lang="en-GB" dirty="0">
                <a:latin typeface="Barlow Light" panose="020B0604020202020204" charset="0"/>
              </a:rPr>
              <a:t>a dual-core </a:t>
            </a:r>
            <a:r>
              <a:rPr lang="en-GB" dirty="0" smtClean="0">
                <a:latin typeface="Barlow Light" panose="020B0604020202020204" charset="0"/>
              </a:rPr>
              <a:t>platform.</a:t>
            </a:r>
          </a:p>
          <a:p>
            <a:endParaRPr lang="en-GB" dirty="0">
              <a:latin typeface="Barlow Light" panose="020B0604020202020204" charset="0"/>
            </a:endParaRPr>
          </a:p>
          <a:p>
            <a:r>
              <a:rPr lang="en-IN" dirty="0" smtClean="0">
                <a:latin typeface="Barlow Light" panose="020B0604020202020204" charset="0"/>
              </a:rPr>
              <a:t>Program running on Core 2 is isolated from Core 1 using </a:t>
            </a:r>
            <a:r>
              <a:rPr lang="en-IN" i="1" dirty="0" smtClean="0">
                <a:latin typeface="Barlow Light" panose="020B0604020202020204" charset="0"/>
              </a:rPr>
              <a:t>Cuckoo Sandboxing</a:t>
            </a:r>
            <a:r>
              <a:rPr lang="en-IN" dirty="0" smtClean="0">
                <a:latin typeface="Barlow Light" panose="020B0604020202020204" charset="0"/>
              </a:rPr>
              <a:t>.</a:t>
            </a:r>
          </a:p>
          <a:p>
            <a:endParaRPr lang="en-IN" dirty="0">
              <a:latin typeface="Barlow Light" panose="020B0604020202020204" charset="0"/>
            </a:endParaRPr>
          </a:p>
          <a:p>
            <a:endParaRPr lang="en-IN" dirty="0">
              <a:latin typeface="Barlow Light" panose="020B0604020202020204" charset="0"/>
            </a:endParaRPr>
          </a:p>
        </p:txBody>
      </p:sp>
      <p:sp>
        <p:nvSpPr>
          <p:cNvPr id="5" name="progressBar"/>
          <p:cNvSpPr/>
          <p:nvPr/>
        </p:nvSpPr>
        <p:spPr>
          <a:xfrm>
            <a:off x="0" y="4991100"/>
            <a:ext cx="34544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6" grpId="0" animBg="1"/>
      <p:bldP spid="17" grpId="0" animBg="1"/>
      <p:bldP spid="25" grpId="0" animBg="1"/>
      <p:bldP spid="25" grpId="1" animBg="1"/>
      <p:bldP spid="25" grpId="2" animBg="1"/>
      <p:bldP spid="30" grpId="0" animBg="1"/>
      <p:bldP spid="30" grpId="1" animBg="1"/>
      <p:bldP spid="30" grpId="2" animBg="1"/>
      <p:bldP spid="30" grpId="3" animBg="1"/>
      <p:bldP spid="36" grpId="0"/>
      <p:bldP spid="37" grpId="0"/>
      <p:bldP spid="37" grpId="1"/>
      <p:bldP spid="38" grpId="0"/>
      <p:bldP spid="38" grpId="1"/>
      <p:bldP spid="39" grpId="0"/>
      <p:bldP spid="40" grpId="0"/>
      <p:bldP spid="40" grpId="1"/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124341" y="168813"/>
            <a:ext cx="4356219" cy="57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400" dirty="0" smtClean="0"/>
              <a:t>Security Analysis of LAMBDA</a:t>
            </a:r>
            <a:endParaRPr lang="en-IN" alt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206413" y="977068"/>
            <a:ext cx="419207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Barlow Light" panose="020B0604020202020204" charset="0"/>
              </a:rPr>
              <a:t>Two primary assumptions behind LAMBDA are:</a:t>
            </a:r>
          </a:p>
          <a:p>
            <a:pPr marL="342900" indent="-161925" algn="just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Barlow Light" panose="020B0604020202020204" charset="0"/>
              </a:rPr>
              <a:t>The benign behavior of the embedded system is known.</a:t>
            </a:r>
          </a:p>
          <a:p>
            <a:pPr marL="342900" indent="-161925" algn="just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Barlow Light" panose="020B0604020202020204" charset="0"/>
              </a:rPr>
              <a:t>The performance counters are difficult to manipulate by an adversary.</a:t>
            </a:r>
            <a:endParaRPr lang="en-US" dirty="0">
              <a:latin typeface="Barlow Light" panose="020B060402020202020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6091706" y="1635999"/>
            <a:ext cx="1262130" cy="4056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latin typeface="Barlow Light" panose="020B0604020202020204" charset="0"/>
              </a:rPr>
              <a:t>Attack Strategy</a:t>
            </a:r>
            <a:endParaRPr lang="en-IN" sz="1100" dirty="0">
              <a:latin typeface="Barlow Light" panose="020B06040202020202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267458" y="2955303"/>
            <a:ext cx="1262130" cy="4056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latin typeface="Barlow Light" panose="020B0604020202020204" charset="0"/>
              </a:rPr>
              <a:t>Mount Mimicry Attack</a:t>
            </a:r>
            <a:endParaRPr lang="en-IN" sz="1100" dirty="0">
              <a:latin typeface="Barlow Light" panose="020B060402020202020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050607" y="2934977"/>
            <a:ext cx="1262130" cy="40568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dirty="0" smtClean="0">
                <a:latin typeface="Barlow Light" panose="020B0604020202020204" charset="0"/>
              </a:rPr>
              <a:t>Manipulate HPC Values</a:t>
            </a:r>
            <a:endParaRPr lang="en-IN" sz="1100" dirty="0">
              <a:latin typeface="Barlow Light" panose="020B0604020202020204" charset="0"/>
            </a:endParaRPr>
          </a:p>
        </p:txBody>
      </p:sp>
      <p:cxnSp>
        <p:nvCxnSpPr>
          <p:cNvPr id="9" name="Straight Arrow Connector 8"/>
          <p:cNvCxnSpPr>
            <a:stCxn id="2" idx="2"/>
            <a:endCxn id="6" idx="0"/>
          </p:cNvCxnSpPr>
          <p:nvPr/>
        </p:nvCxnSpPr>
        <p:spPr>
          <a:xfrm flipH="1">
            <a:off x="5898523" y="2041684"/>
            <a:ext cx="824248" cy="9136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2" idx="2"/>
            <a:endCxn id="7" idx="0"/>
          </p:cNvCxnSpPr>
          <p:nvPr/>
        </p:nvCxnSpPr>
        <p:spPr>
          <a:xfrm>
            <a:off x="6722771" y="2041684"/>
            <a:ext cx="958901" cy="8932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06413" y="2208175"/>
                <a:ext cx="4192074" cy="20005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1200" dirty="0" smtClean="0">
                    <a:latin typeface="Barlow Light" panose="020B0604020202020204" charset="0"/>
                  </a:rPr>
                  <a:t>Mount Mimicry Attack</a:t>
                </a:r>
                <a:endParaRPr lang="en-US" sz="1200" dirty="0">
                  <a:latin typeface="Barlow Light" panose="020B0604020202020204" charset="0"/>
                </a:endParaRPr>
              </a:p>
              <a:p>
                <a:pPr marL="360363" indent="-179388" algn="just">
                  <a:buFont typeface="Arial" panose="020B0604020202020204" pitchFamily="34" charset="0"/>
                  <a:buChar char="•"/>
                </a:pPr>
                <a:r>
                  <a:rPr lang="en-US" sz="1000" dirty="0" smtClean="0">
                    <a:latin typeface="Barlow Light" panose="020B0604020202020204" charset="0"/>
                  </a:rPr>
                  <a:t>Adversary knows the benign behavior of the target system, and also the threshold.</a:t>
                </a:r>
              </a:p>
              <a:p>
                <a:pPr marL="360363" indent="-179388" algn="just">
                  <a:buFont typeface="Arial" panose="020B0604020202020204" pitchFamily="34" charset="0"/>
                  <a:buChar char="•"/>
                </a:pPr>
                <a:r>
                  <a:rPr lang="en-US" sz="1000" dirty="0" smtClean="0">
                    <a:latin typeface="Barlow Light" panose="020B0604020202020204" charset="0"/>
                  </a:rPr>
                  <a:t>Adversary can access LAMBDA as a black-box and get the value of </a:t>
                </a:r>
                <a14:m>
                  <m:oMath xmlns:m="http://schemas.openxmlformats.org/officeDocument/2006/math">
                    <m:r>
                      <a:rPr lang="en-US" sz="1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000" dirty="0" smtClean="0">
                    <a:latin typeface="Barlow Light" panose="020B0604020202020204" charset="0"/>
                  </a:rPr>
                  <a:t> for any unknown program.</a:t>
                </a:r>
              </a:p>
              <a:p>
                <a:pPr marL="360363" indent="-179388" algn="just">
                  <a:buFont typeface="Arial" panose="020B0604020202020204" pitchFamily="34" charset="0"/>
                  <a:buChar char="•"/>
                </a:pPr>
                <a:r>
                  <a:rPr lang="en-US" sz="1000" dirty="0" smtClean="0">
                    <a:latin typeface="Barlow Light" panose="020B0604020202020204" charset="0"/>
                  </a:rPr>
                  <a:t>Can adversary rewrite a malware such that the </a:t>
                </a:r>
                <a14:m>
                  <m:oMath xmlns:m="http://schemas.openxmlformats.org/officeDocument/2006/math"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1000" dirty="0" smtClean="0">
                    <a:latin typeface="Barlow Light" panose="020B0604020202020204" charset="0"/>
                  </a:rPr>
                  <a:t> value gets lower than the threshold?</a:t>
                </a:r>
              </a:p>
              <a:p>
                <a:pPr marL="360363" indent="-179388" algn="just">
                  <a:buFont typeface="Arial" panose="020B0604020202020204" pitchFamily="34" charset="0"/>
                  <a:buChar char="•"/>
                </a:pPr>
                <a:endParaRPr lang="en-US" sz="1000" dirty="0">
                  <a:latin typeface="Barlow Light" panose="020B0604020202020204" charset="0"/>
                </a:endParaRPr>
              </a:p>
              <a:p>
                <a:pPr marL="180975" indent="-180975" algn="just"/>
                <a:r>
                  <a:rPr lang="en-US" sz="1200" dirty="0" smtClean="0">
                    <a:latin typeface="Barlow Light" panose="020B0604020202020204" charset="0"/>
                  </a:rPr>
                  <a:t>Manipulate HPC Values</a:t>
                </a:r>
              </a:p>
              <a:p>
                <a:pPr marL="360363" indent="-179388" algn="just">
                  <a:buFont typeface="Arial" panose="020B0604020202020204" pitchFamily="34" charset="0"/>
                  <a:buChar char="•"/>
                </a:pPr>
                <a:r>
                  <a:rPr lang="en-GB" sz="1000" dirty="0" smtClean="0">
                    <a:latin typeface="Barlow Light" panose="020B0604020202020204" charset="0"/>
                  </a:rPr>
                  <a:t>Adversary tries to manipulate </a:t>
                </a:r>
                <a:r>
                  <a:rPr lang="en-GB" sz="1000" dirty="0">
                    <a:latin typeface="Barlow Light" panose="020B0604020202020204" charset="0"/>
                  </a:rPr>
                  <a:t>HPC values obtained from </a:t>
                </a:r>
                <a:r>
                  <a:rPr lang="en-GB" sz="1000" dirty="0" smtClean="0">
                    <a:latin typeface="Barlow Light" panose="020B0604020202020204" charset="0"/>
                  </a:rPr>
                  <a:t>the performance counter </a:t>
                </a:r>
                <a:r>
                  <a:rPr lang="en-GB" sz="1000" dirty="0">
                    <a:latin typeface="Barlow Light" panose="020B0604020202020204" charset="0"/>
                  </a:rPr>
                  <a:t>registers of the embedded system </a:t>
                </a:r>
                <a:r>
                  <a:rPr lang="en-GB" sz="1000" dirty="0" smtClean="0">
                    <a:latin typeface="Barlow Light" panose="020B0604020202020204" charset="0"/>
                  </a:rPr>
                  <a:t>and provide </a:t>
                </a:r>
                <a:r>
                  <a:rPr lang="en-GB" sz="1000" dirty="0">
                    <a:latin typeface="Barlow Light" panose="020B0604020202020204" charset="0"/>
                  </a:rPr>
                  <a:t>wrong </a:t>
                </a:r>
                <a:r>
                  <a:rPr lang="en-GB" sz="1000" dirty="0" smtClean="0">
                    <a:latin typeface="Barlow Light" panose="020B0604020202020204" charset="0"/>
                  </a:rPr>
                  <a:t>values. </a:t>
                </a:r>
                <a:endParaRPr lang="en-GB" sz="1100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413" y="2208175"/>
                <a:ext cx="4192074" cy="2000548"/>
              </a:xfrm>
              <a:prstGeom prst="rect">
                <a:avLst/>
              </a:prstGeom>
              <a:blipFill>
                <a:blip r:embed="rId2"/>
                <a:stretch>
                  <a:fillRect l="-145" b="-91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progressBar"/>
          <p:cNvSpPr/>
          <p:nvPr/>
        </p:nvSpPr>
        <p:spPr>
          <a:xfrm>
            <a:off x="0" y="4991100"/>
            <a:ext cx="36576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218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124341" y="168813"/>
            <a:ext cx="4356219" cy="57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400" dirty="0" smtClean="0"/>
              <a:t>Security Analysis of LAMBDA</a:t>
            </a:r>
            <a:endParaRPr lang="en-IN" altLang="en-GB" sz="2400" dirty="0"/>
          </a:p>
        </p:txBody>
      </p:sp>
      <p:sp>
        <p:nvSpPr>
          <p:cNvPr id="12" name="Rectangle 11"/>
          <p:cNvSpPr/>
          <p:nvPr/>
        </p:nvSpPr>
        <p:spPr>
          <a:xfrm>
            <a:off x="124341" y="953594"/>
            <a:ext cx="4192074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200" dirty="0" smtClean="0">
                <a:latin typeface="Barlow Light" panose="020B0604020202020204" charset="0"/>
              </a:rPr>
              <a:t>Resistance against Mimicry Attack</a:t>
            </a:r>
            <a:endParaRPr lang="en-GB" sz="1000" dirty="0">
              <a:latin typeface="Barlow Light" panose="020B0604020202020204" charset="0"/>
            </a:endParaRPr>
          </a:p>
          <a:p>
            <a:pPr marL="360363" indent="-179388" algn="just">
              <a:buFont typeface="Arial" panose="020B0604020202020204" pitchFamily="34" charset="0"/>
              <a:buChar char="•"/>
            </a:pPr>
            <a:r>
              <a:rPr lang="en-GB" sz="1000" dirty="0">
                <a:latin typeface="Barlow Light" panose="020B0604020202020204" charset="0"/>
              </a:rPr>
              <a:t>We increased the execution time of these malwares </a:t>
            </a:r>
            <a:r>
              <a:rPr lang="en-GB" sz="1000" dirty="0" smtClean="0">
                <a:latin typeface="Barlow Light" panose="020B0604020202020204" charset="0"/>
              </a:rPr>
              <a:t>by slowing </a:t>
            </a:r>
            <a:r>
              <a:rPr lang="en-GB" sz="1000" dirty="0">
                <a:latin typeface="Barlow Light" panose="020B0604020202020204" charset="0"/>
              </a:rPr>
              <a:t>them down. The increase in execution </a:t>
            </a:r>
            <a:r>
              <a:rPr lang="en-GB" sz="1000" dirty="0" smtClean="0">
                <a:latin typeface="Barlow Light" panose="020B0604020202020204" charset="0"/>
              </a:rPr>
              <a:t>time will </a:t>
            </a:r>
            <a:r>
              <a:rPr lang="en-GB" sz="1000" dirty="0">
                <a:latin typeface="Barlow Light" panose="020B0604020202020204" charset="0"/>
              </a:rPr>
              <a:t>give rise to marginally higher HPC values than </a:t>
            </a:r>
            <a:r>
              <a:rPr lang="en-GB" sz="1000" dirty="0" smtClean="0">
                <a:latin typeface="Barlow Light" panose="020B0604020202020204" charset="0"/>
              </a:rPr>
              <a:t>the original.</a:t>
            </a:r>
          </a:p>
          <a:p>
            <a:pPr marL="360363" indent="-179388" algn="just">
              <a:buFont typeface="Arial" panose="020B0604020202020204" pitchFamily="34" charset="0"/>
              <a:buChar char="•"/>
            </a:pPr>
            <a:endParaRPr lang="en-GB" sz="1000" dirty="0">
              <a:latin typeface="Barlow Light" panose="020B0604020202020204" charset="0"/>
            </a:endParaRPr>
          </a:p>
          <a:p>
            <a:pPr marL="360363" indent="-179388" algn="just">
              <a:buFont typeface="Arial" panose="020B0604020202020204" pitchFamily="34" charset="0"/>
              <a:buChar char="•"/>
            </a:pPr>
            <a:r>
              <a:rPr lang="en-GB" sz="1000" dirty="0">
                <a:latin typeface="Barlow Light" panose="020B0604020202020204" charset="0"/>
              </a:rPr>
              <a:t>We added extra instructions along with the </a:t>
            </a:r>
            <a:r>
              <a:rPr lang="en-GB" sz="1000" dirty="0" smtClean="0">
                <a:latin typeface="Barlow Light" panose="020B0604020202020204" charset="0"/>
              </a:rPr>
              <a:t>existing ones </a:t>
            </a:r>
            <a:r>
              <a:rPr lang="en-GB" sz="1000" dirty="0">
                <a:latin typeface="Barlow Light" panose="020B0604020202020204" charset="0"/>
              </a:rPr>
              <a:t>in the malware codes. We did not remove </a:t>
            </a:r>
            <a:r>
              <a:rPr lang="en-GB" sz="1000" dirty="0" smtClean="0">
                <a:latin typeface="Barlow Light" panose="020B0604020202020204" charset="0"/>
              </a:rPr>
              <a:t>any instructions </a:t>
            </a:r>
            <a:r>
              <a:rPr lang="en-GB" sz="1000" dirty="0">
                <a:latin typeface="Barlow Light" panose="020B0604020202020204" charset="0"/>
              </a:rPr>
              <a:t>since all the instructions are required </a:t>
            </a:r>
            <a:r>
              <a:rPr lang="en-GB" sz="1000" dirty="0" smtClean="0">
                <a:latin typeface="Barlow Light" panose="020B0604020202020204" charset="0"/>
              </a:rPr>
              <a:t>to carry </a:t>
            </a:r>
            <a:r>
              <a:rPr lang="en-GB" sz="1000" dirty="0">
                <a:latin typeface="Barlow Light" panose="020B0604020202020204" charset="0"/>
              </a:rPr>
              <a:t>out their malware intentions</a:t>
            </a:r>
            <a:endParaRPr lang="en-US" sz="1000" dirty="0" smtClean="0">
              <a:latin typeface="Barlow Light" panose="020B0604020202020204" charset="0"/>
            </a:endParaRPr>
          </a:p>
          <a:p>
            <a:pPr marL="180975" algn="just"/>
            <a:endParaRPr lang="en-US" sz="1000" dirty="0" smtClean="0">
              <a:latin typeface="Barlow Light" panose="020B0604020202020204" charset="0"/>
            </a:endParaRPr>
          </a:p>
          <a:p>
            <a:pPr marL="180975" algn="just"/>
            <a:endParaRPr lang="en-US" sz="1000" dirty="0">
              <a:latin typeface="Barlow Light" panose="020B0604020202020204" charset="0"/>
            </a:endParaRPr>
          </a:p>
          <a:p>
            <a:pPr marL="180975" indent="-180975" algn="just"/>
            <a:r>
              <a:rPr lang="en-US" sz="1200" dirty="0" smtClean="0">
                <a:latin typeface="Barlow Light" panose="020B0604020202020204" charset="0"/>
              </a:rPr>
              <a:t>Impractical to change HPC Values</a:t>
            </a:r>
          </a:p>
          <a:p>
            <a:pPr marL="360363" indent="-179388" algn="just">
              <a:buFont typeface="Arial" panose="020B0604020202020204" pitchFamily="34" charset="0"/>
              <a:buChar char="•"/>
            </a:pPr>
            <a:r>
              <a:rPr lang="en-GB" sz="1000" dirty="0">
                <a:latin typeface="Barlow Light" panose="020B0604020202020204" charset="0"/>
              </a:rPr>
              <a:t>The HPC values are measured by perf tool, which uses </a:t>
            </a:r>
            <a:r>
              <a:rPr lang="en-GB" sz="1000" dirty="0" err="1">
                <a:latin typeface="Barlow Light" panose="020B0604020202020204" charset="0"/>
              </a:rPr>
              <a:t>perf_event_open</a:t>
            </a:r>
            <a:r>
              <a:rPr lang="en-GB" sz="1000" dirty="0">
                <a:latin typeface="Barlow Light" panose="020B0604020202020204" charset="0"/>
              </a:rPr>
              <a:t> system call in the background. There is a provision to reset the performance counter values forcefully to 0 by PERF_EVENT_IOC_RESET </a:t>
            </a:r>
            <a:r>
              <a:rPr lang="en-GB" sz="1000" dirty="0" err="1">
                <a:latin typeface="Barlow Light" panose="020B0604020202020204" charset="0"/>
              </a:rPr>
              <a:t>ioctl</a:t>
            </a:r>
            <a:r>
              <a:rPr lang="en-GB" sz="1000" dirty="0">
                <a:latin typeface="Barlow Light" panose="020B0604020202020204" charset="0"/>
              </a:rPr>
              <a:t> call. However, execution of this call is only possible with an administrator privilege.</a:t>
            </a:r>
            <a:endParaRPr lang="en-GB" sz="1100" dirty="0">
              <a:latin typeface="Barlow Light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75" y="2954142"/>
            <a:ext cx="3599996" cy="1890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575" y="317425"/>
            <a:ext cx="3599996" cy="1890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24341" y="4108360"/>
                <a:ext cx="4299552" cy="523220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Barlow Light" panose="020B0604020202020204" charset="0"/>
                  </a:rPr>
                  <a:t>If any adversary finds a way to decrease </a:t>
                </a:r>
                <a:r>
                  <a:rPr lang="en-GB" dirty="0" smtClean="0">
                    <a:latin typeface="Barlow Light" panose="020B0604020202020204" charset="0"/>
                  </a:rPr>
                  <a:t>the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dirty="0" smtClean="0">
                    <a:latin typeface="Barlow Light" panose="020B0604020202020204" charset="0"/>
                  </a:rPr>
                  <a:t> </a:t>
                </a:r>
                <a:r>
                  <a:rPr lang="en-GB" dirty="0">
                    <a:latin typeface="Barlow Light" panose="020B0604020202020204" charset="0"/>
                  </a:rPr>
                  <a:t>values, then it will be easier to </a:t>
                </a:r>
                <a:r>
                  <a:rPr lang="en-GB" dirty="0" smtClean="0">
                    <a:latin typeface="Barlow Light" panose="020B0604020202020204" charset="0"/>
                  </a:rPr>
                  <a:t>bypass </a:t>
                </a:r>
                <a:r>
                  <a:rPr lang="en-GB" dirty="0">
                    <a:latin typeface="Barlow Light" panose="020B0604020202020204" charset="0"/>
                  </a:rPr>
                  <a:t>the scheme.</a:t>
                </a:r>
                <a:endParaRPr lang="en-IN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41" y="4108360"/>
                <a:ext cx="429955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progressBar"/>
          <p:cNvSpPr/>
          <p:nvPr/>
        </p:nvSpPr>
        <p:spPr>
          <a:xfrm>
            <a:off x="0" y="4991100"/>
            <a:ext cx="38608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26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8" name="Shape 256"/>
          <p:cNvSpPr txBox="1">
            <a:spLocks/>
          </p:cNvSpPr>
          <p:nvPr/>
        </p:nvSpPr>
        <p:spPr>
          <a:xfrm>
            <a:off x="8808000" y="2208175"/>
            <a:ext cx="336000" cy="727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" dirty="0" smtClean="0"/>
              <a:t>2</a:t>
            </a:r>
            <a:endParaRPr lang="en" dirty="0"/>
          </a:p>
        </p:txBody>
      </p:sp>
      <p:pic>
        <p:nvPicPr>
          <p:cNvPr id="1026" name="Picture 2" descr="Image result for malware attack news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6" y="20669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lware attack news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04" y="718403"/>
            <a:ext cx="2320062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malware attack news pa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404" y="2646043"/>
            <a:ext cx="2320062" cy="21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116" y="2730438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73" y="206694"/>
            <a:ext cx="2776092" cy="2565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673" y="2935375"/>
            <a:ext cx="2449935" cy="20556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296" y="1248195"/>
            <a:ext cx="2434957" cy="24687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924" y="1145209"/>
            <a:ext cx="2290873" cy="25717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05" y="2176301"/>
            <a:ext cx="3001059" cy="237155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617" y="1585847"/>
            <a:ext cx="2388752" cy="2699056"/>
          </a:xfrm>
          <a:prstGeom prst="rect">
            <a:avLst/>
          </a:prstGeom>
        </p:spPr>
      </p:pic>
      <p:sp>
        <p:nvSpPr>
          <p:cNvPr id="2" name="progressBar"/>
          <p:cNvSpPr/>
          <p:nvPr/>
        </p:nvSpPr>
        <p:spPr>
          <a:xfrm>
            <a:off x="0" y="4991100"/>
            <a:ext cx="4064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0" y="115909"/>
            <a:ext cx="4559121" cy="63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400" dirty="0" smtClean="0"/>
              <a:t>Results</a:t>
            </a:r>
            <a:endParaRPr lang="en-IN" alt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80" y="749373"/>
            <a:ext cx="3567448" cy="1108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94058" y="1858174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dirty="0" smtClean="0">
                <a:latin typeface="Barlow Light" panose="020B0604020202020204" charset="0"/>
              </a:rPr>
              <a:t>Dataset used for Analysis</a:t>
            </a:r>
            <a:endParaRPr lang="en-IN" dirty="0">
              <a:latin typeface="Barlow Light" panose="020B060402020202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40814" y="201808"/>
            <a:ext cx="3258355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Barlow Light" panose="020B0604020202020204" charset="0"/>
              </a:rPr>
              <a:t>Selecting the appropriate confidence level for hypothesis testing</a:t>
            </a:r>
            <a:endParaRPr lang="en-IN" sz="1200" dirty="0">
              <a:latin typeface="Barlow Light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991" y="813452"/>
            <a:ext cx="3600000" cy="1762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171636" y="2602570"/>
            <a:ext cx="31967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000" dirty="0" err="1" smtClean="0">
                <a:latin typeface="Barlow Light" panose="020B0604020202020204" charset="0"/>
              </a:rPr>
              <a:t>Separability</a:t>
            </a:r>
            <a:r>
              <a:rPr lang="en-IN" sz="1000" dirty="0" smtClean="0">
                <a:latin typeface="Barlow Light" panose="020B0604020202020204" charset="0"/>
              </a:rPr>
              <a:t> increases with increase in confidence level</a:t>
            </a:r>
            <a:endParaRPr lang="en-IN" sz="1000" dirty="0">
              <a:latin typeface="Barlow Light" panose="020B060402020202020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84" y="3015086"/>
            <a:ext cx="2292012" cy="11627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969991" y="4513384"/>
            <a:ext cx="3913658" cy="2462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SG" sz="1000" dirty="0" smtClean="0">
                <a:latin typeface="Barlow Light" panose="020B0604020202020204" charset="0"/>
              </a:rPr>
              <a:t>We considered </a:t>
            </a:r>
            <a:r>
              <a:rPr lang="en-SG" sz="1000" dirty="0">
                <a:latin typeface="Barlow Light" panose="020B0604020202020204" charset="0"/>
              </a:rPr>
              <a:t>90% significance level for the </a:t>
            </a:r>
            <a:r>
              <a:rPr lang="en-SG" sz="1000" dirty="0" smtClean="0">
                <a:latin typeface="Barlow Light" panose="020B0604020202020204" charset="0"/>
              </a:rPr>
              <a:t>hypothesis testing.</a:t>
            </a:r>
            <a:endParaRPr lang="en-US" sz="1000" dirty="0">
              <a:latin typeface="Barlow Light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61974" y="2575976"/>
            <a:ext cx="2435172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Barlow Light" panose="020B0604020202020204" charset="0"/>
              </a:rPr>
              <a:t>Comparison with State-of-the-art</a:t>
            </a:r>
            <a:endParaRPr lang="en-IN" sz="1200" dirty="0">
              <a:latin typeface="Barlow Light" panose="020B060402020202020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47" y="3022253"/>
            <a:ext cx="3660180" cy="1779618"/>
          </a:xfrm>
          <a:prstGeom prst="rect">
            <a:avLst/>
          </a:prstGeom>
        </p:spPr>
      </p:pic>
      <p:sp>
        <p:nvSpPr>
          <p:cNvPr id="4" name="progressBar"/>
          <p:cNvSpPr/>
          <p:nvPr/>
        </p:nvSpPr>
        <p:spPr>
          <a:xfrm>
            <a:off x="0" y="4991100"/>
            <a:ext cx="40640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03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0" y="115909"/>
            <a:ext cx="4559121" cy="63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400" dirty="0" smtClean="0"/>
              <a:t>Results</a:t>
            </a:r>
            <a:endParaRPr lang="en-IN" alt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563451" y="749373"/>
            <a:ext cx="3432218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Barlow Light" panose="020B0604020202020204" charset="0"/>
              </a:rPr>
              <a:t>Comparison with Machine Learning Classifiers</a:t>
            </a:r>
            <a:endParaRPr lang="en-IN" sz="1200" dirty="0">
              <a:latin typeface="Barlow Light" panose="020B060402020202020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417" y="3593204"/>
            <a:ext cx="2080286" cy="13522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81" y="1195266"/>
            <a:ext cx="2543260" cy="23295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77496" y="1277406"/>
            <a:ext cx="3432218" cy="27699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1200" dirty="0" smtClean="0">
                <a:latin typeface="Barlow Light" panose="020B0604020202020204" charset="0"/>
              </a:rPr>
              <a:t>Resilience against Zero-day Attacks</a:t>
            </a:r>
            <a:endParaRPr lang="en-IN" sz="1200" dirty="0">
              <a:latin typeface="Barlow Light" panose="020B060402020202020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410" y="1723300"/>
            <a:ext cx="3786389" cy="1683816"/>
          </a:xfrm>
          <a:prstGeom prst="rect">
            <a:avLst/>
          </a:prstGeom>
        </p:spPr>
      </p:pic>
      <p:sp>
        <p:nvSpPr>
          <p:cNvPr id="9" name="progressBar"/>
          <p:cNvSpPr/>
          <p:nvPr/>
        </p:nvSpPr>
        <p:spPr>
          <a:xfrm>
            <a:off x="0" y="4991100"/>
            <a:ext cx="42672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0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1" y="168813"/>
            <a:ext cx="4557932" cy="900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GB" altLang="en-GB" sz="2400" dirty="0"/>
              <a:t>Can we improve the Accuracy More??</a:t>
            </a:r>
            <a:endParaRPr lang="en-IN" alt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182930" y="1371492"/>
            <a:ext cx="4192074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Barlow Light" panose="020B0604020202020204" charset="0"/>
              </a:rPr>
              <a:t>We proposed the concept of Sensitivity Matrix to give importance to </a:t>
            </a:r>
            <a:r>
              <a:rPr lang="en-GB" dirty="0" smtClean="0">
                <a:latin typeface="Barlow Light" panose="020B0604020202020204" charset="0"/>
              </a:rPr>
              <a:t>feature </a:t>
            </a:r>
            <a:r>
              <a:rPr lang="en-GB" dirty="0">
                <a:latin typeface="Barlow Light" panose="020B0604020202020204" charset="0"/>
              </a:rPr>
              <a:t>in the offline phase.</a:t>
            </a:r>
          </a:p>
          <a:p>
            <a:pPr algn="just"/>
            <a:endParaRPr lang="en-GB" dirty="0" smtClean="0">
              <a:latin typeface="Barlow Light" panose="020B0604020202020204" charset="0"/>
            </a:endParaRPr>
          </a:p>
          <a:p>
            <a:pPr algn="just"/>
            <a:r>
              <a:rPr lang="en-GB" dirty="0" smtClean="0">
                <a:latin typeface="Barlow Light" panose="020B0604020202020204" charset="0"/>
              </a:rPr>
              <a:t>Is </a:t>
            </a:r>
            <a:r>
              <a:rPr lang="en-GB" dirty="0">
                <a:latin typeface="Barlow Light" panose="020B0604020202020204" charset="0"/>
              </a:rPr>
              <a:t>the matrix optimum?</a:t>
            </a:r>
          </a:p>
          <a:p>
            <a:pPr marL="176213" algn="just"/>
            <a:r>
              <a:rPr lang="en-GB" sz="1200" dirty="0">
                <a:latin typeface="Barlow Light" panose="020B0604020202020204" charset="0"/>
              </a:rPr>
              <a:t>Is there any other matrix which gives better </a:t>
            </a:r>
            <a:r>
              <a:rPr lang="en-GB" sz="1200" dirty="0" err="1">
                <a:latin typeface="Barlow Light" panose="020B0604020202020204" charset="0"/>
              </a:rPr>
              <a:t>separability</a:t>
            </a:r>
            <a:r>
              <a:rPr lang="en-GB" sz="1200" dirty="0">
                <a:latin typeface="Barlow Light" panose="020B0604020202020204" charset="0"/>
              </a:rPr>
              <a:t> between benign and malware programs, such that the decision does not depend on any threshold</a:t>
            </a:r>
            <a:r>
              <a:rPr lang="en-GB" sz="1200" dirty="0" smtClean="0">
                <a:latin typeface="Barlow Light" panose="020B0604020202020204" charset="0"/>
              </a:rPr>
              <a:t>?</a:t>
            </a:r>
          </a:p>
          <a:p>
            <a:pPr marL="176213" algn="just"/>
            <a:endParaRPr lang="en-GB" dirty="0">
              <a:latin typeface="Barlow Light" panose="020B0604020202020204" charset="0"/>
            </a:endParaRPr>
          </a:p>
          <a:p>
            <a:pPr algn="just"/>
            <a:r>
              <a:rPr lang="en-GB" dirty="0">
                <a:latin typeface="Barlow Light" panose="020B0604020202020204" charset="0"/>
              </a:rPr>
              <a:t>We next propose a new formulation to optimize the matrix</a:t>
            </a:r>
            <a:r>
              <a:rPr lang="en-GB" dirty="0" smtClean="0">
                <a:latin typeface="Barlow Light" panose="020B0604020202020204" charset="0"/>
              </a:rPr>
              <a:t>.</a:t>
            </a:r>
          </a:p>
          <a:p>
            <a:pPr algn="just"/>
            <a:endParaRPr lang="en-GB" dirty="0">
              <a:latin typeface="Barlow Light" panose="020B0604020202020204" charset="0"/>
            </a:endParaRPr>
          </a:p>
          <a:p>
            <a:pPr algn="just"/>
            <a:r>
              <a:rPr lang="en-GB" dirty="0">
                <a:latin typeface="Barlow Light" panose="020B0604020202020204" charset="0"/>
              </a:rPr>
              <a:t>We feedback the error in calculating LAMBDA and update the weights accordingly.</a:t>
            </a:r>
          </a:p>
        </p:txBody>
      </p:sp>
      <p:pic>
        <p:nvPicPr>
          <p:cNvPr id="1028" name="Picture 4" descr="Image result for optimiz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291" y="1371492"/>
            <a:ext cx="3600000" cy="240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gressBar"/>
          <p:cNvSpPr/>
          <p:nvPr/>
        </p:nvSpPr>
        <p:spPr>
          <a:xfrm>
            <a:off x="0" y="4991100"/>
            <a:ext cx="44704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44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1" y="224889"/>
            <a:ext cx="4557932" cy="55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GB" altLang="en-GB" sz="2400" dirty="0" smtClean="0"/>
              <a:t>Error in Judgement</a:t>
            </a:r>
            <a:endParaRPr lang="en-IN" altLang="en-GB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98206" y="1109037"/>
                <a:ext cx="3805084" cy="2471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GB" dirty="0" smtClean="0">
                    <a:latin typeface="Barlow Light" panose="020B0604020202020204" charset="0"/>
                  </a:rPr>
                  <a:t>We assign label to each executables 𝑟 in the training set.</a:t>
                </a:r>
                <a:endParaRPr lang="en-GB" dirty="0">
                  <a:latin typeface="Barlow Light" panose="020B0604020202020204" charset="0"/>
                </a:endParaRPr>
              </a:p>
              <a:p>
                <a:pPr algn="just"/>
                <a:endParaRPr lang="en-GB" dirty="0" smtClean="0">
                  <a:latin typeface="Barlow Light" panose="020B0604020202020204" charset="0"/>
                </a:endParaRPr>
              </a:p>
              <a:p>
                <a:pPr algn="just"/>
                <a:endParaRPr lang="en-GB" dirty="0">
                  <a:latin typeface="Barlow Light" panose="020B0604020202020204" charset="0"/>
                </a:endParaRPr>
              </a:p>
              <a:p>
                <a:pPr algn="just"/>
                <a:endParaRPr lang="en-GB" dirty="0" smtClean="0">
                  <a:latin typeface="Barlow Light" panose="020B0604020202020204" charset="0"/>
                </a:endParaRPr>
              </a:p>
              <a:p>
                <a:pPr algn="just"/>
                <a:endParaRPr lang="en-GB" dirty="0">
                  <a:latin typeface="Barlow Light" panose="020B0604020202020204" charset="0"/>
                </a:endParaRPr>
              </a:p>
              <a:p>
                <a:pPr algn="just"/>
                <a:endParaRPr lang="en-GB" dirty="0" smtClean="0">
                  <a:latin typeface="Barlow Light" panose="020B0604020202020204" charset="0"/>
                </a:endParaRPr>
              </a:p>
              <a:p>
                <a:pPr algn="just"/>
                <a:r>
                  <a:rPr lang="en-GB" dirty="0" smtClean="0">
                    <a:latin typeface="Barlow Light" panose="020B0604020202020204" charset="0"/>
                  </a:rPr>
                  <a:t>We </a:t>
                </a:r>
                <a:r>
                  <a:rPr lang="en-GB" dirty="0">
                    <a:latin typeface="Barlow Light" panose="020B0604020202020204" charset="0"/>
                  </a:rPr>
                  <a:t>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dirty="0" smtClean="0">
                    <a:latin typeface="Barlow Light" panose="020B0604020202020204" charset="0"/>
                  </a:rPr>
                  <a:t> for </a:t>
                </a:r>
                <a:r>
                  <a:rPr lang="en-GB" dirty="0">
                    <a:latin typeface="Barlow Light" panose="020B0604020202020204" charset="0"/>
                  </a:rPr>
                  <a:t>each of the executables.</a:t>
                </a:r>
              </a:p>
              <a:p>
                <a:pPr algn="just"/>
                <a:endParaRPr lang="en-GB" dirty="0" smtClean="0">
                  <a:latin typeface="Barlow Light" panose="020B0604020202020204" charset="0"/>
                </a:endParaRPr>
              </a:p>
              <a:p>
                <a:pPr algn="just"/>
                <a:r>
                  <a:rPr lang="en-GB" dirty="0" smtClean="0">
                    <a:latin typeface="Barlow Light" panose="020B0604020202020204" charset="0"/>
                  </a:rPr>
                  <a:t>We calculate total error for all the executables in the training set.</a:t>
                </a:r>
                <a:endParaRPr lang="en-GB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06" y="1109037"/>
                <a:ext cx="3805084" cy="2471126"/>
              </a:xfrm>
              <a:prstGeom prst="rect">
                <a:avLst/>
              </a:prstGeom>
              <a:blipFill>
                <a:blip r:embed="rId2"/>
                <a:stretch>
                  <a:fillRect l="-480" t="-494" r="-320" b="-172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latex2png.com/output/latex_9c17723c3f1cfe620f443440790877b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60" y="1769617"/>
            <a:ext cx="2696776" cy="633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atex2png.com/output/latex_a25e7b05a919aa2c1c42d2c1ecbb2b64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616" y="3807827"/>
            <a:ext cx="1472702" cy="519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error in calcula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549" y="1523274"/>
            <a:ext cx="3600000" cy="209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gressBar"/>
          <p:cNvSpPr/>
          <p:nvPr/>
        </p:nvSpPr>
        <p:spPr>
          <a:xfrm>
            <a:off x="0" y="4991100"/>
            <a:ext cx="46736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95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23" y="1174365"/>
            <a:ext cx="3790335" cy="2794819"/>
          </a:xfrm>
          <a:prstGeom prst="rect">
            <a:avLst/>
          </a:prstGeom>
        </p:spPr>
      </p:pic>
      <p:sp>
        <p:nvSpPr>
          <p:cNvPr id="4" name="Title 5"/>
          <p:cNvSpPr txBox="1">
            <a:spLocks/>
          </p:cNvSpPr>
          <p:nvPr/>
        </p:nvSpPr>
        <p:spPr>
          <a:xfrm>
            <a:off x="0" y="298631"/>
            <a:ext cx="4557932" cy="55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GB" altLang="en-GB" sz="2400" dirty="0" smtClean="0"/>
              <a:t>Optimize the Matrix</a:t>
            </a:r>
            <a:endParaRPr lang="en-IN" alt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453854" y="1174365"/>
            <a:ext cx="365022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latin typeface="Barlow Light" panose="020B0604020202020204" charset="0"/>
              </a:rPr>
              <a:t>The main objective is to adjust the weights such that the error </a:t>
            </a:r>
            <a:r>
              <a:rPr lang="en-GB" dirty="0" smtClean="0">
                <a:latin typeface="Barlow Light" panose="020B0604020202020204" charset="0"/>
              </a:rPr>
              <a:t>is </a:t>
            </a:r>
            <a:r>
              <a:rPr lang="en-GB" dirty="0">
                <a:latin typeface="Barlow Light" panose="020B0604020202020204" charset="0"/>
              </a:rPr>
              <a:t>minimized</a:t>
            </a:r>
            <a:r>
              <a:rPr lang="en-GB" dirty="0" smtClean="0">
                <a:latin typeface="Barlow Light" panose="020B0604020202020204" charset="0"/>
              </a:rPr>
              <a:t>.</a:t>
            </a:r>
          </a:p>
          <a:p>
            <a:pPr algn="just"/>
            <a:endParaRPr lang="en-GB" dirty="0">
              <a:latin typeface="Barlow Light" panose="020B0604020202020204" charset="0"/>
            </a:endParaRPr>
          </a:p>
          <a:p>
            <a:pPr algn="just"/>
            <a:r>
              <a:rPr lang="en-GB" dirty="0">
                <a:latin typeface="Barlow Light" panose="020B0604020202020204" charset="0"/>
              </a:rPr>
              <a:t>If a change in weight increases (decreases) the error, then we want to decrease (increase) that weight.</a:t>
            </a:r>
          </a:p>
          <a:p>
            <a:pPr algn="just"/>
            <a:endParaRPr lang="en-GB" dirty="0" smtClean="0">
              <a:latin typeface="Barlow Light" panose="020B0604020202020204" charset="0"/>
            </a:endParaRPr>
          </a:p>
          <a:p>
            <a:pPr algn="just"/>
            <a:r>
              <a:rPr lang="en-GB" dirty="0" smtClean="0">
                <a:latin typeface="Barlow Light" panose="020B0604020202020204" charset="0"/>
              </a:rPr>
              <a:t>Mathematically</a:t>
            </a:r>
            <a:r>
              <a:rPr lang="en-GB" dirty="0">
                <a:latin typeface="Barlow Light" panose="020B0604020202020204" charset="0"/>
              </a:rPr>
              <a:t>, this means that we look at the derivative of the error with respect to the weight and adjust the weight in the negative direction of the derivative to minimize error.</a:t>
            </a:r>
          </a:p>
          <a:p>
            <a:pPr algn="just"/>
            <a:endParaRPr lang="en-GB" dirty="0" smtClean="0">
              <a:latin typeface="Barlow Light" panose="020B0604020202020204" charset="0"/>
            </a:endParaRPr>
          </a:p>
          <a:p>
            <a:pPr algn="just"/>
            <a:r>
              <a:rPr lang="en-GB" dirty="0" smtClean="0">
                <a:latin typeface="Barlow Light" panose="020B0604020202020204" charset="0"/>
              </a:rPr>
              <a:t>We </a:t>
            </a:r>
            <a:r>
              <a:rPr lang="en-GB" dirty="0">
                <a:latin typeface="Barlow Light" panose="020B0604020202020204" charset="0"/>
              </a:rPr>
              <a:t>repeat the </a:t>
            </a:r>
            <a:r>
              <a:rPr lang="en-GB" dirty="0" err="1">
                <a:latin typeface="Barlow Light" panose="020B0604020202020204" charset="0"/>
              </a:rPr>
              <a:t>updation</a:t>
            </a:r>
            <a:r>
              <a:rPr lang="en-GB" dirty="0">
                <a:latin typeface="Barlow Light" panose="020B0604020202020204" charset="0"/>
              </a:rPr>
              <a:t> process successively until we reach at (near) optimum value of the error.</a:t>
            </a:r>
          </a:p>
        </p:txBody>
      </p:sp>
      <p:sp>
        <p:nvSpPr>
          <p:cNvPr id="6" name="progressBar"/>
          <p:cNvSpPr/>
          <p:nvPr/>
        </p:nvSpPr>
        <p:spPr>
          <a:xfrm>
            <a:off x="0" y="4991100"/>
            <a:ext cx="48768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05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0" y="298631"/>
            <a:ext cx="4557932" cy="55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GB" altLang="en-GB" sz="2400" dirty="0" smtClean="0"/>
              <a:t>Optimize the Matrix</a:t>
            </a:r>
            <a:endParaRPr lang="en-IN" altLang="en-GB" sz="2400" dirty="0"/>
          </a:p>
        </p:txBody>
      </p:sp>
      <p:pic>
        <p:nvPicPr>
          <p:cNvPr id="6" name="Picture 4" descr="http://latex2png.com/output/latex_15980161678ca237cac282253dc817d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33" y="1124614"/>
            <a:ext cx="2393989" cy="48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latex2png.com/output/latex_b40c8491f85ac98fece839f2742485cf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208" y="1817149"/>
            <a:ext cx="2992834" cy="234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latex2png.com/output/latex_61e42f3cc1158ffd363a337074ce558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768" y="4366624"/>
            <a:ext cx="3151715" cy="594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latex2png.com/output/latex_8069123adeb64ca96dd248967262619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310" y="2383452"/>
            <a:ext cx="3148450" cy="61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765595" y="1900398"/>
            <a:ext cx="1899879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dirty="0" smtClean="0">
                <a:latin typeface="Barlow Light" panose="020B0604020202020204" charset="0"/>
              </a:rPr>
              <a:t>Updated Matrix Values</a:t>
            </a:r>
            <a:endParaRPr lang="en-IN" dirty="0">
              <a:latin typeface="Barlow Light" panose="020B0604020202020204" charset="0"/>
            </a:endParaRPr>
          </a:p>
        </p:txBody>
      </p:sp>
      <p:sp>
        <p:nvSpPr>
          <p:cNvPr id="3" name="progressBar"/>
          <p:cNvSpPr/>
          <p:nvPr/>
        </p:nvSpPr>
        <p:spPr>
          <a:xfrm>
            <a:off x="0" y="4991100"/>
            <a:ext cx="50800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-761638" y="277432"/>
            <a:ext cx="4557932" cy="553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GB" altLang="en-GB" sz="2400" dirty="0" smtClean="0"/>
              <a:t>Results</a:t>
            </a:r>
            <a:endParaRPr lang="en-IN" altLang="en-GB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8" y="1412206"/>
            <a:ext cx="2115503" cy="20423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9186" y="864208"/>
            <a:ext cx="2116285" cy="30777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>
                <a:latin typeface="Barlow Light" panose="020B0604020202020204" charset="0"/>
              </a:rPr>
              <a:t>Gradual decrease in error</a:t>
            </a:r>
            <a:endParaRPr lang="en-IN" dirty="0">
              <a:latin typeface="Barlow Light" panose="020B060402020202020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3199" y="3694763"/>
            <a:ext cx="29282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SG" sz="1200" dirty="0">
                <a:latin typeface="Barlow Light" panose="020B0604020202020204" charset="0"/>
              </a:rPr>
              <a:t>The weight </a:t>
            </a:r>
            <a:r>
              <a:rPr lang="en-SG" sz="1200" dirty="0" err="1">
                <a:latin typeface="Barlow Light" panose="020B0604020202020204" charset="0"/>
              </a:rPr>
              <a:t>updation</a:t>
            </a:r>
            <a:r>
              <a:rPr lang="en-SG" sz="1200" dirty="0">
                <a:latin typeface="Barlow Light" panose="020B0604020202020204" charset="0"/>
              </a:rPr>
              <a:t> does not </a:t>
            </a:r>
            <a:r>
              <a:rPr lang="en-SG" sz="1200" dirty="0" smtClean="0">
                <a:latin typeface="Barlow Light" panose="020B0604020202020204" charset="0"/>
              </a:rPr>
              <a:t>over fit </a:t>
            </a:r>
            <a:r>
              <a:rPr lang="en-SG" sz="1200" dirty="0">
                <a:latin typeface="Barlow Light" panose="020B0604020202020204" charset="0"/>
              </a:rPr>
              <a:t>for our example as both the errors </a:t>
            </a:r>
            <a:r>
              <a:rPr lang="en-SG" sz="1200" dirty="0" smtClean="0">
                <a:latin typeface="Barlow Light" panose="020B0604020202020204" charset="0"/>
              </a:rPr>
              <a:t>decrease </a:t>
            </a:r>
            <a:r>
              <a:rPr lang="en-SG" sz="1200" dirty="0">
                <a:latin typeface="Barlow Light" panose="020B0604020202020204" charset="0"/>
              </a:rPr>
              <a:t>with increase in iterations and gradually </a:t>
            </a:r>
            <a:r>
              <a:rPr lang="en-SG" sz="1200" dirty="0" smtClean="0">
                <a:latin typeface="Barlow Light" panose="020B0604020202020204" charset="0"/>
              </a:rPr>
              <a:t>saturate </a:t>
            </a:r>
            <a:r>
              <a:rPr lang="en-SG" sz="1200" dirty="0">
                <a:latin typeface="Barlow Light" panose="020B0604020202020204" charset="0"/>
              </a:rPr>
              <a:t>to optimum value.</a:t>
            </a:r>
            <a:endParaRPr lang="en-US" sz="1200" dirty="0">
              <a:latin typeface="Barlow Light" panose="020B0604020202020204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462" y="1541229"/>
            <a:ext cx="5760000" cy="43536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62" y="3121900"/>
            <a:ext cx="5760000" cy="459755"/>
          </a:xfrm>
          <a:prstGeom prst="rect">
            <a:avLst/>
          </a:prstGeom>
        </p:spPr>
      </p:pic>
      <p:sp>
        <p:nvSpPr>
          <p:cNvPr id="6" name="progressBar"/>
          <p:cNvSpPr/>
          <p:nvPr/>
        </p:nvSpPr>
        <p:spPr>
          <a:xfrm>
            <a:off x="0" y="4991100"/>
            <a:ext cx="52832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79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3" name="Shape 475"/>
          <p:cNvSpPr/>
          <p:nvPr/>
        </p:nvSpPr>
        <p:spPr>
          <a:xfrm>
            <a:off x="2168175" y="763591"/>
            <a:ext cx="4807549" cy="374273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183060" y="221246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smtClean="0">
                <a:latin typeface="Barlow Light" panose="020B0604020202020204" charset="0"/>
              </a:rPr>
              <a:t>DEMO</a:t>
            </a:r>
            <a:endParaRPr lang="en-IN" sz="1800" dirty="0">
              <a:latin typeface="Barlow Light" panose="020B0604020202020204" charset="0"/>
            </a:endParaRPr>
          </a:p>
        </p:txBody>
      </p:sp>
      <p:sp>
        <p:nvSpPr>
          <p:cNvPr id="5" name="progressBar"/>
          <p:cNvSpPr/>
          <p:nvPr/>
        </p:nvSpPr>
        <p:spPr>
          <a:xfrm>
            <a:off x="0" y="4991100"/>
            <a:ext cx="54864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83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464574" y="1821426"/>
            <a:ext cx="8222226" cy="14403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RAPPER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nsomware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revention via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formance counters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progressBar"/>
          <p:cNvSpPr/>
          <p:nvPr/>
        </p:nvSpPr>
        <p:spPr>
          <a:xfrm>
            <a:off x="0" y="4991100"/>
            <a:ext cx="56896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3" name="Title 13"/>
          <p:cNvSpPr txBox="1">
            <a:spLocks/>
          </p:cNvSpPr>
          <p:nvPr/>
        </p:nvSpPr>
        <p:spPr>
          <a:xfrm>
            <a:off x="2794819" y="10887"/>
            <a:ext cx="3812458" cy="63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mtClean="0"/>
              <a:t>Threat of </a:t>
            </a:r>
            <a:r>
              <a:rPr lang="en-IN" altLang="en-GB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WannaCry</a:t>
            </a:r>
            <a:endParaRPr lang="en-IN" altLang="en-GB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" name="Content Placeholder 14" descr="wanadecrypt0rscreensho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318" y="627805"/>
            <a:ext cx="4008632" cy="4006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19" descr="wannacry-960x4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484" y="1364786"/>
            <a:ext cx="3890768" cy="326932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Box 15"/>
          <p:cNvSpPr txBox="1"/>
          <p:nvPr/>
        </p:nvSpPr>
        <p:spPr>
          <a:xfrm>
            <a:off x="1034262" y="4684871"/>
            <a:ext cx="2574744" cy="253916"/>
          </a:xfrm>
          <a:prstGeom prst="rect">
            <a:avLst/>
          </a:prstGeom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IN" altLang="en-GB" sz="1050" dirty="0"/>
              <a:t>One of the most familiar images of 2017</a:t>
            </a:r>
          </a:p>
        </p:txBody>
      </p:sp>
      <p:sp>
        <p:nvSpPr>
          <p:cNvPr id="7" name="Text Box 16"/>
          <p:cNvSpPr txBox="1"/>
          <p:nvPr/>
        </p:nvSpPr>
        <p:spPr>
          <a:xfrm>
            <a:off x="5355732" y="717939"/>
            <a:ext cx="2744272" cy="57708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altLang="en-US" sz="1050"/>
              <a:t>In May 2017, WannaCry ransomware has affected approx</a:t>
            </a:r>
            <a:r>
              <a:rPr lang="en-IN" altLang="en-GB" sz="1050"/>
              <a:t>imately</a:t>
            </a:r>
            <a:r>
              <a:rPr lang="en-GB" altLang="en-US" sz="1050"/>
              <a:t> 200</a:t>
            </a:r>
            <a:r>
              <a:rPr lang="en-IN" altLang="en-GB" sz="1050"/>
              <a:t>,</a:t>
            </a:r>
            <a:r>
              <a:rPr lang="en-GB" altLang="en-US" sz="1050"/>
              <a:t>000 business across 150 countries.</a:t>
            </a:r>
          </a:p>
        </p:txBody>
      </p:sp>
      <p:sp>
        <p:nvSpPr>
          <p:cNvPr id="8" name="progressBar"/>
          <p:cNvSpPr/>
          <p:nvPr/>
        </p:nvSpPr>
        <p:spPr>
          <a:xfrm>
            <a:off x="0" y="4991100"/>
            <a:ext cx="58928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683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 smtClean="0"/>
              <a:t>People’s computers are not getting more secure. They’re getting more infected with viruses. They’re getting more under the control of malware.</a:t>
            </a:r>
          </a:p>
          <a:p>
            <a:pPr marL="342900" lvl="0" indent="-34290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" sz="2000" dirty="0" smtClean="0"/>
              <a:t>Avi Rubin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/>
              <a:t>(at</a:t>
            </a:r>
            <a:r>
              <a:rPr lang="en" sz="1200" dirty="0" smtClean="0"/>
              <a:t> TEDxMidAtlantic)</a:t>
            </a:r>
            <a:endParaRPr sz="1200" dirty="0"/>
          </a:p>
        </p:txBody>
      </p:sp>
      <p:sp>
        <p:nvSpPr>
          <p:cNvPr id="275" name="Shape 275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4" name="Rectangle 3"/>
          <p:cNvSpPr/>
          <p:nvPr/>
        </p:nvSpPr>
        <p:spPr>
          <a:xfrm>
            <a:off x="0" y="-25"/>
            <a:ext cx="24384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0000">
                <a:schemeClr val="accent1">
                  <a:lumMod val="45000"/>
                  <a:lumOff val="55000"/>
                </a:schemeClr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705500" y="0"/>
            <a:ext cx="2438400" cy="51435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20000">
                <a:schemeClr val="accent1">
                  <a:lumMod val="45000"/>
                  <a:lumOff val="55000"/>
                </a:schemeClr>
              </a:gs>
              <a:gs pos="8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" y="153738"/>
            <a:ext cx="1080000" cy="1080000"/>
          </a:xfrm>
          <a:prstGeom prst="rect">
            <a:avLst/>
          </a:prstGeom>
        </p:spPr>
      </p:pic>
      <p:pic>
        <p:nvPicPr>
          <p:cNvPr id="7" name="Picture 6"/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92" y="1756362"/>
            <a:ext cx="1080000" cy="1080000"/>
          </a:xfrm>
          <a:prstGeom prst="rect">
            <a:avLst/>
          </a:prstGeom>
        </p:spPr>
      </p:pic>
      <p:pic>
        <p:nvPicPr>
          <p:cNvPr id="8" name="Picture 7"/>
          <p:cNvPicPr preferRelativeResize="0"/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200" y="3547500"/>
            <a:ext cx="1215000" cy="12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630" y="1585533"/>
            <a:ext cx="1080000" cy="1404878"/>
          </a:xfrm>
          <a:prstGeom prst="rect">
            <a:avLst/>
          </a:prstGeom>
        </p:spPr>
      </p:pic>
      <p:pic>
        <p:nvPicPr>
          <p:cNvPr id="10" name="Picture 9"/>
          <p:cNvPicPr preferRelativeResize="0"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700" y="153738"/>
            <a:ext cx="1080000" cy="108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256357" y="359031"/>
            <a:ext cx="1073186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Trojans</a:t>
            </a:r>
          </a:p>
          <a:p>
            <a:r>
              <a:rPr lang="en-IN" sz="900" dirty="0" smtClean="0">
                <a:latin typeface="Calibri" panose="020F0502020204030204" pitchFamily="34" charset="0"/>
                <a:cs typeface="Calibri" panose="020F0502020204030204" pitchFamily="34" charset="0"/>
              </a:rPr>
              <a:t>Appears </a:t>
            </a:r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</a:rPr>
              <a:t>useful but works maliciously in the background</a:t>
            </a:r>
            <a:endParaRPr lang="en-GB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00" y="1958461"/>
            <a:ext cx="1146773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Rootkits</a:t>
            </a:r>
          </a:p>
          <a:p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</a:rPr>
              <a:t>Gains remote access while hiding its presence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42657" y="4034291"/>
            <a:ext cx="1182043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Spyware</a:t>
            </a:r>
          </a:p>
          <a:p>
            <a:r>
              <a:rPr lang="en-IN" sz="900" dirty="0" smtClean="0">
                <a:latin typeface="Calibri" panose="020F0502020204030204" pitchFamily="34" charset="0"/>
                <a:cs typeface="Calibri" panose="020F0502020204030204" pitchFamily="34" charset="0"/>
              </a:rPr>
              <a:t>Tracks user activities</a:t>
            </a:r>
            <a:endParaRPr lang="en-GB" sz="1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05500" y="359031"/>
            <a:ext cx="12192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Ransomwares</a:t>
            </a:r>
          </a:p>
          <a:p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</a:rPr>
              <a:t>Holds a computer system captive while demanding a ransom</a:t>
            </a:r>
            <a:endParaRPr lang="en-IN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924700" y="1953265"/>
            <a:ext cx="12192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Worms</a:t>
            </a:r>
          </a:p>
          <a:p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</a:rPr>
              <a:t>Replicates </a:t>
            </a:r>
            <a:r>
              <a:rPr lang="en-IN" sz="900" dirty="0" smtClean="0">
                <a:latin typeface="Calibri" panose="020F0502020204030204" pitchFamily="34" charset="0"/>
                <a:cs typeface="Calibri" panose="020F0502020204030204" pitchFamily="34" charset="0"/>
              </a:rPr>
              <a:t>in the system independently </a:t>
            </a:r>
            <a:r>
              <a:rPr lang="en-IN" sz="900" dirty="0">
                <a:latin typeface="Calibri" panose="020F0502020204030204" pitchFamily="34" charset="0"/>
                <a:cs typeface="Calibri" panose="020F0502020204030204" pitchFamily="34" charset="0"/>
              </a:rPr>
              <a:t>while destroying </a:t>
            </a:r>
            <a:r>
              <a:rPr lang="en-IN" sz="900" dirty="0" smtClean="0"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endParaRPr lang="en-IN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Keylogg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0" y="3653498"/>
            <a:ext cx="1078992" cy="115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1213992" y="3895792"/>
            <a:ext cx="1219200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5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Keylogger</a:t>
            </a:r>
          </a:p>
          <a:p>
            <a:r>
              <a:rPr lang="en-US" sz="900" dirty="0" smtClean="0">
                <a:latin typeface="Calibri" panose="020F0502020204030204" pitchFamily="34" charset="0"/>
                <a:cs typeface="Calibri" panose="020F0502020204030204" pitchFamily="34" charset="0"/>
              </a:rPr>
              <a:t>Secretly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logs </a:t>
            </a:r>
            <a:r>
              <a:rPr lang="en-US" sz="9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900" dirty="0">
                <a:latin typeface="Calibri" panose="020F0502020204030204" pitchFamily="34" charset="0"/>
                <a:cs typeface="Calibri" panose="020F0502020204030204" pitchFamily="34" charset="0"/>
              </a:rPr>
              <a:t>keystrokes </a:t>
            </a:r>
            <a:r>
              <a:rPr lang="en-US" sz="900" dirty="0" smtClean="0">
                <a:latin typeface="Calibri" panose="020F0502020204030204" pitchFamily="34" charset="0"/>
                <a:cs typeface="Calibri" panose="020F0502020204030204" pitchFamily="34" charset="0"/>
              </a:rPr>
              <a:t>to steal personal information</a:t>
            </a:r>
            <a:endParaRPr lang="en-US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progressBar"/>
          <p:cNvSpPr/>
          <p:nvPr/>
        </p:nvSpPr>
        <p:spPr>
          <a:xfrm>
            <a:off x="0" y="4991100"/>
            <a:ext cx="6096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sp>
        <p:nvSpPr>
          <p:cNvPr id="3" name="Title 4"/>
          <p:cNvSpPr txBox="1">
            <a:spLocks/>
          </p:cNvSpPr>
          <p:nvPr/>
        </p:nvSpPr>
        <p:spPr>
          <a:xfrm>
            <a:off x="0" y="241"/>
            <a:ext cx="3045542" cy="1144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mtClean="0"/>
              <a:t>What is a Ransomware??</a:t>
            </a:r>
            <a:endParaRPr lang="en-IN" altLang="en-GB" dirty="0"/>
          </a:p>
        </p:txBody>
      </p:sp>
      <p:pic>
        <p:nvPicPr>
          <p:cNvPr id="4" name="Content Placeholder 9" descr="ransomware_1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90603" y="2446907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Content Placeholder 10" descr="ransomware-phishing-email-attacks-623x410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90603" y="3740736"/>
            <a:ext cx="1097280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12" descr="security-wanna_cry_infection_flow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0949" y="745492"/>
            <a:ext cx="5490498" cy="365194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Box 5"/>
          <p:cNvSpPr txBox="1"/>
          <p:nvPr/>
        </p:nvSpPr>
        <p:spPr>
          <a:xfrm>
            <a:off x="287593" y="1142362"/>
            <a:ext cx="2470355" cy="110799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altLang="en-US" sz="1100" i="1" dirty="0">
                <a:latin typeface="Barlow Light" panose="020B0604020202020204" charset="0"/>
              </a:rPr>
              <a:t>Ransomware is a type of malicious software from </a:t>
            </a:r>
            <a:r>
              <a:rPr lang="en-GB" altLang="en-US" sz="1100" i="1" dirty="0" err="1">
                <a:latin typeface="Barlow Light" panose="020B0604020202020204" charset="0"/>
              </a:rPr>
              <a:t>cryptovirology</a:t>
            </a:r>
            <a:r>
              <a:rPr lang="en-GB" altLang="en-US" sz="1100" i="1" dirty="0">
                <a:latin typeface="Barlow Light" panose="020B0604020202020204" charset="0"/>
              </a:rPr>
              <a:t> that encrypts certain file types on infected systems and forces users to pay the ransom through certain online payment methods to get a decrypt key.</a:t>
            </a:r>
          </a:p>
        </p:txBody>
      </p:sp>
      <p:pic>
        <p:nvPicPr>
          <p:cNvPr id="8" name="Picture 7" descr="blog_main_tourism2"/>
          <p:cNvPicPr/>
          <p:nvPr/>
        </p:nvPicPr>
        <p:blipFill>
          <a:blip r:embed="rId5"/>
          <a:stretch>
            <a:fillRect/>
          </a:stretch>
        </p:blipFill>
        <p:spPr>
          <a:xfrm>
            <a:off x="1660668" y="3084594"/>
            <a:ext cx="1097280" cy="1097280"/>
          </a:xfrm>
          <a:prstGeom prst="rect">
            <a:avLst/>
          </a:prstGeom>
        </p:spPr>
      </p:pic>
      <p:sp>
        <p:nvSpPr>
          <p:cNvPr id="9" name="progressBar"/>
          <p:cNvSpPr/>
          <p:nvPr/>
        </p:nvSpPr>
        <p:spPr>
          <a:xfrm>
            <a:off x="0" y="4991100"/>
            <a:ext cx="60960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72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103239" y="223028"/>
            <a:ext cx="4358148" cy="63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dirty="0" smtClean="0"/>
              <a:t>Damages by WannaCry</a:t>
            </a:r>
            <a:endParaRPr lang="en-IN" altLang="en-GB" dirty="0"/>
          </a:p>
        </p:txBody>
      </p:sp>
      <p:sp>
        <p:nvSpPr>
          <p:cNvPr id="4" name="Content Placeholder 12"/>
          <p:cNvSpPr txBox="1">
            <a:spLocks/>
          </p:cNvSpPr>
          <p:nvPr/>
        </p:nvSpPr>
        <p:spPr>
          <a:xfrm>
            <a:off x="243348" y="1085850"/>
            <a:ext cx="4042903" cy="31838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76200" indent="0" algn="just">
              <a:buFont typeface="Barlow Light"/>
              <a:buNone/>
            </a:pPr>
            <a:r>
              <a:rPr lang="en-IN" altLang="en-GB" sz="1200" dirty="0" smtClean="0">
                <a:sym typeface="+mn-ea"/>
              </a:rPr>
              <a:t>Up to 70,000 devices - including computers, MRI scanners, blood-storage refrigerators and theatre equipment of </a:t>
            </a:r>
            <a:r>
              <a:rPr lang="en-IN" altLang="en-GB" sz="1200" dirty="0" smtClean="0"/>
              <a:t>National Health Service hospitals in England and Scotland and have been affected.</a:t>
            </a:r>
          </a:p>
          <a:p>
            <a:pPr marL="76200" indent="0" algn="just">
              <a:buFont typeface="Barlow Light"/>
              <a:buNone/>
            </a:pPr>
            <a:endParaRPr lang="en-IN" altLang="en-GB" sz="1200" dirty="0" smtClean="0"/>
          </a:p>
          <a:p>
            <a:pPr marL="76200" indent="0" algn="just">
              <a:buFont typeface="Barlow Light"/>
              <a:buNone/>
            </a:pPr>
            <a:r>
              <a:rPr lang="en-IN" altLang="en-GB" sz="1200" dirty="0" smtClean="0"/>
              <a:t>Nissan Motor Manufacturing UK in Tyne and Wear, England, halted production after the ransomware infected some of their systems.</a:t>
            </a:r>
          </a:p>
          <a:p>
            <a:pPr marL="76200" indent="0" algn="just">
              <a:buFont typeface="Barlow Light"/>
              <a:buNone/>
            </a:pPr>
            <a:endParaRPr lang="en-IN" altLang="en-GB" sz="1200" dirty="0" smtClean="0"/>
          </a:p>
          <a:p>
            <a:pPr marL="76200" indent="0" algn="just">
              <a:buFont typeface="Barlow Light"/>
              <a:buNone/>
            </a:pPr>
            <a:r>
              <a:rPr lang="en-IN" altLang="en-GB" sz="1200" dirty="0" smtClean="0"/>
              <a:t>According to Cyber risk modelling firm </a:t>
            </a:r>
            <a:r>
              <a:rPr lang="en-IN" altLang="en-GB" sz="1200" dirty="0" err="1" smtClean="0"/>
              <a:t>Cyence</a:t>
            </a:r>
            <a:r>
              <a:rPr lang="en-IN" altLang="en-GB" sz="1200" dirty="0" smtClean="0"/>
              <a:t>, economic losses from the cyber attack could reach up to $4 billion.</a:t>
            </a:r>
          </a:p>
          <a:p>
            <a:pPr marL="76200" indent="0" algn="just">
              <a:buFont typeface="Barlow Light"/>
              <a:buNone/>
            </a:pPr>
            <a:endParaRPr lang="en-IN" altLang="en-GB" sz="1200" dirty="0" smtClean="0"/>
          </a:p>
          <a:p>
            <a:pPr marL="76200" indent="0" algn="just">
              <a:buFont typeface="Barlow Light"/>
              <a:buNone/>
            </a:pPr>
            <a:r>
              <a:rPr lang="en-IN" altLang="en-GB" sz="1200" dirty="0" smtClean="0"/>
              <a:t>And many more........</a:t>
            </a:r>
            <a:endParaRPr lang="en-IN" altLang="en-GB" sz="1200" dirty="0"/>
          </a:p>
        </p:txBody>
      </p:sp>
      <p:pic>
        <p:nvPicPr>
          <p:cNvPr id="5" name="Content Placeholder 6" descr="download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441579" y="355503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7" descr="Happy-Birthday-to-the-NHS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12" y="359789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Blue-honda-logo"/>
          <p:cNvPicPr/>
          <p:nvPr/>
        </p:nvPicPr>
        <p:blipFill>
          <a:blip r:embed="rId4"/>
          <a:stretch>
            <a:fillRect/>
          </a:stretch>
        </p:blipFill>
        <p:spPr>
          <a:xfrm>
            <a:off x="7448939" y="1646778"/>
            <a:ext cx="914400" cy="914400"/>
          </a:xfrm>
          <a:prstGeom prst="rect">
            <a:avLst/>
          </a:prstGeom>
        </p:spPr>
      </p:pic>
      <p:pic>
        <p:nvPicPr>
          <p:cNvPr id="9" name="Picture 8" descr="download (1)"/>
          <p:cNvPicPr/>
          <p:nvPr/>
        </p:nvPicPr>
        <p:blipFill>
          <a:blip r:embed="rId5"/>
          <a:stretch>
            <a:fillRect/>
          </a:stretch>
        </p:blipFill>
        <p:spPr>
          <a:xfrm>
            <a:off x="5023116" y="1653362"/>
            <a:ext cx="914400" cy="914400"/>
          </a:xfrm>
          <a:prstGeom prst="rect">
            <a:avLst/>
          </a:prstGeom>
        </p:spPr>
      </p:pic>
      <p:pic>
        <p:nvPicPr>
          <p:cNvPr id="10" name="Picture 9" descr="download"/>
          <p:cNvPicPr/>
          <p:nvPr/>
        </p:nvPicPr>
        <p:blipFill>
          <a:blip r:embed="rId6"/>
          <a:stretch>
            <a:fillRect/>
          </a:stretch>
        </p:blipFill>
        <p:spPr>
          <a:xfrm>
            <a:off x="5030845" y="359789"/>
            <a:ext cx="914400" cy="914400"/>
          </a:xfrm>
          <a:prstGeom prst="rect">
            <a:avLst/>
          </a:prstGeom>
        </p:spPr>
      </p:pic>
      <p:pic>
        <p:nvPicPr>
          <p:cNvPr id="11" name="Picture 10" descr="Logo_VIVO.svg"/>
          <p:cNvPicPr/>
          <p:nvPr/>
        </p:nvPicPr>
        <p:blipFill>
          <a:blip r:embed="rId7"/>
          <a:stretch>
            <a:fillRect/>
          </a:stretch>
        </p:blipFill>
        <p:spPr>
          <a:xfrm>
            <a:off x="6236212" y="1653362"/>
            <a:ext cx="914400" cy="914400"/>
          </a:xfrm>
          <a:prstGeom prst="rect">
            <a:avLst/>
          </a:prstGeom>
        </p:spPr>
      </p:pic>
      <p:pic>
        <p:nvPicPr>
          <p:cNvPr id="12" name="Picture 11" descr="Telkom-Logo.svg"/>
          <p:cNvPicPr/>
          <p:nvPr/>
        </p:nvPicPr>
        <p:blipFill>
          <a:blip r:embed="rId8"/>
          <a:stretch>
            <a:fillRect/>
          </a:stretch>
        </p:blipFill>
        <p:spPr>
          <a:xfrm>
            <a:off x="5031769" y="2946935"/>
            <a:ext cx="914400" cy="914400"/>
          </a:xfrm>
          <a:prstGeom prst="rect">
            <a:avLst/>
          </a:prstGeom>
        </p:spPr>
      </p:pic>
      <p:pic>
        <p:nvPicPr>
          <p:cNvPr id="13" name="Picture 12" descr="fedex_logo"/>
          <p:cNvPicPr/>
          <p:nvPr/>
        </p:nvPicPr>
        <p:blipFill>
          <a:blip r:embed="rId9"/>
          <a:stretch>
            <a:fillRect/>
          </a:stretch>
        </p:blipFill>
        <p:spPr>
          <a:xfrm>
            <a:off x="6232639" y="2946935"/>
            <a:ext cx="914400" cy="914400"/>
          </a:xfrm>
          <a:prstGeom prst="rect">
            <a:avLst/>
          </a:prstGeom>
        </p:spPr>
      </p:pic>
      <p:pic>
        <p:nvPicPr>
          <p:cNvPr id="14" name="Picture 13" descr="boeing_logo"/>
          <p:cNvPicPr/>
          <p:nvPr/>
        </p:nvPicPr>
        <p:blipFill>
          <a:blip r:embed="rId10"/>
          <a:stretch>
            <a:fillRect/>
          </a:stretch>
        </p:blipFill>
        <p:spPr>
          <a:xfrm>
            <a:off x="7448939" y="2946935"/>
            <a:ext cx="914400" cy="914400"/>
          </a:xfrm>
          <a:prstGeom prst="rect">
            <a:avLst/>
          </a:prstGeom>
        </p:spPr>
      </p:pic>
      <p:sp>
        <p:nvSpPr>
          <p:cNvPr id="15" name="Text Box 25"/>
          <p:cNvSpPr txBox="1"/>
          <p:nvPr/>
        </p:nvSpPr>
        <p:spPr>
          <a:xfrm>
            <a:off x="5358124" y="4012422"/>
            <a:ext cx="3127779" cy="9002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altLang="en-GB" sz="1050" dirty="0"/>
              <a:t>State Government of India affected by WannaCry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altLang="en-GB" sz="1050" dirty="0"/>
              <a:t>Government of Gujarat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altLang="en-GB" sz="1050" dirty="0"/>
              <a:t>Government of Kerala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altLang="en-GB" sz="1050" dirty="0"/>
              <a:t>Government of Maharashtra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IN" altLang="en-GB" sz="1050" dirty="0"/>
              <a:t>Government of West Bengal</a:t>
            </a:r>
          </a:p>
        </p:txBody>
      </p:sp>
      <p:sp>
        <p:nvSpPr>
          <p:cNvPr id="7" name="progressBar"/>
          <p:cNvSpPr/>
          <p:nvPr/>
        </p:nvSpPr>
        <p:spPr>
          <a:xfrm>
            <a:off x="0" y="4991100"/>
            <a:ext cx="62992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7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226678" y="1216856"/>
            <a:ext cx="2429331" cy="22467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Barlow Light" panose="020B0604020202020204" charset="0"/>
              </a:rPr>
              <a:t>We observed five performance counters (in sampling mode) which are likely to be affected by Ransomware (because of its repeated encryption of files).</a:t>
            </a:r>
          </a:p>
          <a:p>
            <a:endParaRPr lang="en-US" dirty="0">
              <a:latin typeface="Barlow Light" panose="020B0604020202020204" charset="0"/>
            </a:endParaRPr>
          </a:p>
          <a:p>
            <a:r>
              <a:rPr lang="en-US" b="1" dirty="0">
                <a:solidFill>
                  <a:srgbClr val="FF0000"/>
                </a:solidFill>
                <a:latin typeface="Barlow Light" panose="020B0604020202020204" charset="0"/>
              </a:rPr>
              <a:t>YES!!</a:t>
            </a:r>
          </a:p>
          <a:p>
            <a:r>
              <a:rPr lang="en-US" b="1" dirty="0">
                <a:solidFill>
                  <a:srgbClr val="FF0000"/>
                </a:solidFill>
                <a:latin typeface="Barlow Light" panose="020B0604020202020204" charset="0"/>
              </a:rPr>
              <a:t>Ransomware do affect these events.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6365" y="1216856"/>
            <a:ext cx="5849813" cy="3712120"/>
            <a:chOff x="166365" y="1216856"/>
            <a:chExt cx="5849813" cy="3712120"/>
          </a:xfrm>
        </p:grpSpPr>
        <p:sp>
          <p:nvSpPr>
            <p:cNvPr id="9" name="TextBox 8"/>
            <p:cNvSpPr txBox="1"/>
            <p:nvPr/>
          </p:nvSpPr>
          <p:spPr>
            <a:xfrm>
              <a:off x="4547806" y="2849055"/>
              <a:ext cx="108395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Barlow Light" panose="020B0604020202020204" charset="0"/>
                </a:rPr>
                <a:t>Cache References</a:t>
              </a:r>
            </a:p>
          </p:txBody>
        </p:sp>
        <p:pic>
          <p:nvPicPr>
            <p:cNvPr id="4" name="Content Placeholder 8"/>
            <p:cNvPicPr>
              <a:picLocks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365" y="1216856"/>
              <a:ext cx="1852791" cy="162325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16320" y="2840112"/>
              <a:ext cx="115288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Barlow Light" panose="020B0604020202020204" charset="0"/>
                </a:rPr>
                <a:t>Branch Instructions</a:t>
              </a:r>
            </a:p>
          </p:txBody>
        </p:sp>
        <p:pic>
          <p:nvPicPr>
            <p:cNvPr id="6" name="Picture 5"/>
            <p:cNvPicPr/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4440" y="1216856"/>
              <a:ext cx="1852791" cy="1623256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2651984" y="2849055"/>
              <a:ext cx="88998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Barlow Light" panose="020B0604020202020204" charset="0"/>
                </a:rPr>
                <a:t>Branch Misses</a:t>
              </a:r>
            </a:p>
          </p:txBody>
        </p:sp>
        <p:pic>
          <p:nvPicPr>
            <p:cNvPr id="8" name="Picture 7"/>
            <p:cNvPicPr/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3387" y="1216856"/>
              <a:ext cx="1852791" cy="1623256"/>
            </a:xfrm>
            <a:prstGeom prst="rect">
              <a:avLst/>
            </a:prstGeom>
          </p:spPr>
        </p:pic>
        <p:pic>
          <p:nvPicPr>
            <p:cNvPr id="10" name="Picture 9"/>
            <p:cNvPicPr/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9821" y="3088831"/>
              <a:ext cx="1852791" cy="1623256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540113" y="4698144"/>
              <a:ext cx="84670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Barlow Light" panose="020B0604020202020204" charset="0"/>
                </a:rPr>
                <a:t>Cache Misses</a:t>
              </a:r>
            </a:p>
          </p:txBody>
        </p:sp>
        <p:pic>
          <p:nvPicPr>
            <p:cNvPr id="12" name="Picture 11"/>
            <p:cNvPicPr/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278" y="3088831"/>
              <a:ext cx="1852791" cy="16232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3685982" y="4698144"/>
              <a:ext cx="779381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latin typeface="Barlow Light" panose="020B0604020202020204" charset="0"/>
                </a:rPr>
                <a:t>Instructions</a:t>
              </a:r>
            </a:p>
          </p:txBody>
        </p:sp>
      </p:grpSp>
      <p:sp>
        <p:nvSpPr>
          <p:cNvPr id="17" name="Title 5"/>
          <p:cNvSpPr txBox="1">
            <a:spLocks/>
          </p:cNvSpPr>
          <p:nvPr/>
        </p:nvSpPr>
        <p:spPr>
          <a:xfrm>
            <a:off x="86542" y="43722"/>
            <a:ext cx="6009458" cy="111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dirty="0" smtClean="0"/>
              <a:t>Does Ransomware </a:t>
            </a:r>
            <a:r>
              <a:rPr lang="en-IN" altLang="en-GB" dirty="0"/>
              <a:t>affect the</a:t>
            </a:r>
            <a:br>
              <a:rPr lang="en-IN" altLang="en-GB" dirty="0"/>
            </a:br>
            <a:r>
              <a:rPr lang="en-IN" altLang="en-GB" dirty="0"/>
              <a:t>Performance Counters??</a:t>
            </a:r>
          </a:p>
        </p:txBody>
      </p:sp>
      <p:sp>
        <p:nvSpPr>
          <p:cNvPr id="3" name="progressBar"/>
          <p:cNvSpPr/>
          <p:nvPr/>
        </p:nvSpPr>
        <p:spPr>
          <a:xfrm>
            <a:off x="0" y="4991100"/>
            <a:ext cx="65024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73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sp>
        <p:nvSpPr>
          <p:cNvPr id="14" name="TextBox 13"/>
          <p:cNvSpPr txBox="1"/>
          <p:nvPr/>
        </p:nvSpPr>
        <p:spPr>
          <a:xfrm>
            <a:off x="6226678" y="1623154"/>
            <a:ext cx="2429331" cy="116955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IN" altLang="en-GB" dirty="0">
                <a:latin typeface="Barlow Light" panose="020B0604020202020204" charset="0"/>
              </a:rPr>
              <a:t>It is better to consider the performance </a:t>
            </a:r>
            <a:r>
              <a:rPr lang="en-IN" altLang="en-GB" dirty="0" smtClean="0">
                <a:latin typeface="Barlow Light" panose="020B0604020202020204" charset="0"/>
              </a:rPr>
              <a:t>counter </a:t>
            </a:r>
            <a:r>
              <a:rPr lang="en-IN" altLang="en-GB" dirty="0">
                <a:latin typeface="Barlow Light" panose="020B0604020202020204" charset="0"/>
              </a:rPr>
              <a:t>values as </a:t>
            </a:r>
            <a:r>
              <a:rPr lang="en-IN" altLang="en-GB" b="1" dirty="0">
                <a:solidFill>
                  <a:srgbClr val="FF0000"/>
                </a:solidFill>
                <a:latin typeface="Barlow Light" panose="020B0604020202020204" charset="0"/>
              </a:rPr>
              <a:t>multivariate time-series</a:t>
            </a:r>
            <a:r>
              <a:rPr lang="en-IN" altLang="en-GB" dirty="0">
                <a:solidFill>
                  <a:srgbClr val="FF0000"/>
                </a:solidFill>
                <a:latin typeface="Barlow Light" panose="020B0604020202020204" charset="0"/>
              </a:rPr>
              <a:t> </a:t>
            </a:r>
            <a:r>
              <a:rPr lang="en-IN" altLang="en-GB" b="1" dirty="0">
                <a:solidFill>
                  <a:srgbClr val="FF0000"/>
                </a:solidFill>
                <a:latin typeface="Barlow Light" panose="020B0604020202020204" charset="0"/>
              </a:rPr>
              <a:t>sequence</a:t>
            </a:r>
            <a:r>
              <a:rPr lang="en-IN" altLang="en-GB" dirty="0">
                <a:latin typeface="Barlow Light" panose="020B0604020202020204" charset="0"/>
              </a:rPr>
              <a:t> of specific window size.</a:t>
            </a:r>
          </a:p>
        </p:txBody>
      </p:sp>
      <p:sp>
        <p:nvSpPr>
          <p:cNvPr id="17" name="Title 5"/>
          <p:cNvSpPr txBox="1">
            <a:spLocks/>
          </p:cNvSpPr>
          <p:nvPr/>
        </p:nvSpPr>
        <p:spPr>
          <a:xfrm>
            <a:off x="86542" y="43722"/>
            <a:ext cx="6009458" cy="111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3200" dirty="0"/>
              <a:t>Is it enough to observe</a:t>
            </a:r>
            <a:br>
              <a:rPr lang="en-IN" altLang="en-GB" sz="3200" dirty="0"/>
            </a:br>
            <a:r>
              <a:rPr lang="en-IN" altLang="en-GB" sz="3200" dirty="0"/>
              <a:t>a single sample point??</a:t>
            </a:r>
          </a:p>
        </p:txBody>
      </p:sp>
      <p:pic>
        <p:nvPicPr>
          <p:cNvPr id="20" name="Content Placeholder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87" y="1216856"/>
            <a:ext cx="2142509" cy="198214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/>
          <p:cNvSpPr txBox="1"/>
          <p:nvPr/>
        </p:nvSpPr>
        <p:spPr>
          <a:xfrm>
            <a:off x="396987" y="3939511"/>
            <a:ext cx="16577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rlow Light" panose="020B0604020202020204" charset="0"/>
              </a:rPr>
              <a:t>Can not differentiate by observing a single point</a:t>
            </a:r>
          </a:p>
        </p:txBody>
      </p:sp>
      <p:pic>
        <p:nvPicPr>
          <p:cNvPr id="23" name="Content Placeholder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957" y="1216856"/>
            <a:ext cx="2142509" cy="198214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582963" y="3939511"/>
            <a:ext cx="21425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arlow Light" panose="020B0604020202020204" charset="0"/>
              </a:rPr>
              <a:t>The difference is </a:t>
            </a:r>
            <a:r>
              <a:rPr lang="en-IN" altLang="en-US" sz="1100" dirty="0">
                <a:latin typeface="Barlow Light" panose="020B0604020202020204" charset="0"/>
              </a:rPr>
              <a:t>more </a:t>
            </a:r>
            <a:r>
              <a:rPr lang="en-US" sz="1100" dirty="0">
                <a:latin typeface="Barlow Light" panose="020B0604020202020204" charset="0"/>
              </a:rPr>
              <a:t>clear within </a:t>
            </a:r>
            <a:r>
              <a:rPr lang="en-IN" altLang="en-US" sz="1100" dirty="0">
                <a:latin typeface="Barlow Light" panose="020B0604020202020204" charset="0"/>
              </a:rPr>
              <a:t>a specific</a:t>
            </a:r>
            <a:r>
              <a:rPr lang="en-US" sz="1100" dirty="0">
                <a:latin typeface="Barlow Light" panose="020B0604020202020204" charset="0"/>
              </a:rPr>
              <a:t> window</a:t>
            </a:r>
          </a:p>
        </p:txBody>
      </p:sp>
      <p:sp>
        <p:nvSpPr>
          <p:cNvPr id="27" name="TextBox 9"/>
          <p:cNvSpPr txBox="1"/>
          <p:nvPr/>
        </p:nvSpPr>
        <p:spPr>
          <a:xfrm>
            <a:off x="874630" y="3253757"/>
            <a:ext cx="1152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Barlow Light" panose="020B0604020202020204" charset="0"/>
              </a:rPr>
              <a:t>Branch Instructions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4077771" y="3253757"/>
            <a:ext cx="115288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>
                <a:latin typeface="Barlow Light" panose="020B0604020202020204" charset="0"/>
              </a:rPr>
              <a:t>Branch Instructions</a:t>
            </a: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874630" y="2560321"/>
            <a:ext cx="0" cy="14372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3923026" y="2391775"/>
            <a:ext cx="309489" cy="4009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>
            <a:stCxn id="35" idx="2"/>
          </p:cNvCxnSpPr>
          <p:nvPr/>
        </p:nvCxnSpPr>
        <p:spPr>
          <a:xfrm flipH="1">
            <a:off x="4077770" y="2792705"/>
            <a:ext cx="1" cy="12048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progressBar"/>
          <p:cNvSpPr/>
          <p:nvPr/>
        </p:nvSpPr>
        <p:spPr>
          <a:xfrm>
            <a:off x="0" y="4991100"/>
            <a:ext cx="67056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1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1" grpId="0"/>
      <p:bldP spid="25" grpId="0"/>
      <p:bldP spid="28" grpId="0"/>
      <p:bldP spid="3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pic>
        <p:nvPicPr>
          <p:cNvPr id="4" name="Content Placeholder 12" descr="C:\Users\Manaar\Downloads\rapper\1_8ixTe1VHLsmKB3AquWdxpQ.png1_8ixTe1VHLsmKB3AquWdxpQ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900547" y="1498942"/>
            <a:ext cx="3673316" cy="214566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0" y="68482"/>
            <a:ext cx="4572000" cy="63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800" dirty="0" smtClean="0"/>
              <a:t>LSTM based Autoencoder</a:t>
            </a:r>
            <a:endParaRPr lang="en-IN" altLang="en-GB" sz="2800" dirty="0"/>
          </a:p>
        </p:txBody>
      </p:sp>
      <p:sp>
        <p:nvSpPr>
          <p:cNvPr id="8" name="Rectangle 7"/>
          <p:cNvSpPr/>
          <p:nvPr/>
        </p:nvSpPr>
        <p:spPr>
          <a:xfrm>
            <a:off x="460419" y="804977"/>
            <a:ext cx="36511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/>
            <a:r>
              <a:rPr lang="en-IN" altLang="en-US" sz="1200" dirty="0">
                <a:latin typeface="Barlow Light" panose="020B0604020202020204" charset="0"/>
                <a:sym typeface="+mn-ea"/>
              </a:rPr>
              <a:t>LSTM </a:t>
            </a:r>
            <a:r>
              <a:rPr lang="en-IN" altLang="en-US" sz="1200" dirty="0" smtClean="0">
                <a:latin typeface="Barlow Light" panose="020B0604020202020204" charset="0"/>
                <a:sym typeface="+mn-ea"/>
              </a:rPr>
              <a:t>network (a Deep Neural Network) is </a:t>
            </a:r>
            <a:r>
              <a:rPr lang="en-IN" altLang="en-US" sz="1200" dirty="0">
                <a:latin typeface="Barlow Light" panose="020B0604020202020204" charset="0"/>
                <a:sym typeface="+mn-ea"/>
              </a:rPr>
              <a:t>typically used for modelling sequence data, which efficiently handles the dependencies within a sequence</a:t>
            </a:r>
            <a:r>
              <a:rPr lang="en-IN" altLang="en-US" sz="1200" dirty="0" smtClean="0">
                <a:latin typeface="Barlow Light" panose="020B0604020202020204" charset="0"/>
                <a:sym typeface="+mn-ea"/>
              </a:rPr>
              <a:t>.</a:t>
            </a:r>
          </a:p>
          <a:p>
            <a:pPr lvl="1" algn="just"/>
            <a:endParaRPr lang="en-IN" altLang="en-US" sz="1200" dirty="0">
              <a:latin typeface="Barlow Light" panose="020B0604020202020204" charset="0"/>
              <a:sym typeface="+mn-ea"/>
            </a:endParaRPr>
          </a:p>
          <a:p>
            <a:pPr lvl="1" algn="just"/>
            <a:r>
              <a:rPr lang="en-IN" altLang="en-US" sz="1200" dirty="0">
                <a:latin typeface="Barlow Light" panose="020B0604020202020204" charset="0"/>
                <a:sym typeface="+mn-ea"/>
              </a:rPr>
              <a:t>The goal of the Autoencoder is to learn the time-series structure by minimizing the reconstruction </a:t>
            </a:r>
            <a:r>
              <a:rPr lang="en-IN" altLang="en-US" sz="1200" dirty="0" smtClean="0">
                <a:latin typeface="Barlow Light" panose="020B0604020202020204" charset="0"/>
                <a:sym typeface="+mn-ea"/>
              </a:rPr>
              <a:t>error </a:t>
            </a:r>
            <a:r>
              <a:rPr lang="en-IN" altLang="en-US" sz="1200" dirty="0">
                <a:latin typeface="Barlow Light" panose="020B0604020202020204" charset="0"/>
                <a:sym typeface="+mn-ea"/>
              </a:rPr>
              <a:t>(the mean square error between input data and reconstructed data) for all the inputs.</a:t>
            </a:r>
            <a:endParaRPr lang="en-US" sz="1600" dirty="0">
              <a:latin typeface="Barlow Light" panose="020B0604020202020204" charset="0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590540" y="2463274"/>
                <a:ext cx="20242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540" y="2463274"/>
                <a:ext cx="202427" cy="215444"/>
              </a:xfrm>
              <a:prstGeom prst="rect">
                <a:avLst/>
              </a:prstGeom>
              <a:blipFill>
                <a:blip r:embed="rId3"/>
                <a:stretch>
                  <a:fillRect l="-30303" r="-9091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839288" y="2443680"/>
                <a:ext cx="1556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288" y="2443680"/>
                <a:ext cx="155620" cy="215444"/>
              </a:xfrm>
              <a:prstGeom prst="rect">
                <a:avLst/>
              </a:prstGeom>
              <a:blipFill>
                <a:blip r:embed="rId4"/>
                <a:stretch>
                  <a:fillRect l="-28000" r="-24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994908" y="2463274"/>
                <a:ext cx="2003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908" y="2463274"/>
                <a:ext cx="200375" cy="215444"/>
              </a:xfrm>
              <a:prstGeom prst="rect">
                <a:avLst/>
              </a:prstGeom>
              <a:blipFill>
                <a:blip r:embed="rId5"/>
                <a:stretch>
                  <a:fillRect l="-9091" r="-9091" b="-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208189" y="2448241"/>
                <a:ext cx="1556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189" y="2448241"/>
                <a:ext cx="155620" cy="215444"/>
              </a:xfrm>
              <a:prstGeom prst="rect">
                <a:avLst/>
              </a:prstGeom>
              <a:blipFill>
                <a:blip r:embed="rId6"/>
                <a:stretch>
                  <a:fillRect l="-23077" r="-23077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1479800" y="2827653"/>
            <a:ext cx="41389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Barlow Light" panose="020B0604020202020204" charset="0"/>
              </a:rPr>
              <a:t>Input</a:t>
            </a:r>
            <a:endParaRPr lang="en-US" sz="800" dirty="0">
              <a:latin typeface="Barlow Light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3809" y="2827653"/>
            <a:ext cx="109036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Barlow Light" panose="020B0604020202020204" charset="0"/>
              </a:rPr>
              <a:t>Reconstructed Input</a:t>
            </a:r>
            <a:endParaRPr lang="en-US" sz="800" dirty="0">
              <a:latin typeface="Barlow Light" panose="020B0604020202020204" charset="0"/>
            </a:endParaRPr>
          </a:p>
        </p:txBody>
      </p:sp>
      <p:cxnSp>
        <p:nvCxnSpPr>
          <p:cNvPr id="17" name="Straight Arrow Connector 16"/>
          <p:cNvCxnSpPr>
            <a:stCxn id="11" idx="2"/>
          </p:cNvCxnSpPr>
          <p:nvPr/>
        </p:nvCxnSpPr>
        <p:spPr>
          <a:xfrm flipH="1">
            <a:off x="1686748" y="2659124"/>
            <a:ext cx="230350" cy="2159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285999" y="2663685"/>
            <a:ext cx="309094" cy="211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975244" y="3207805"/>
                <a:ext cx="22506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244" y="3207805"/>
                <a:ext cx="225062" cy="215444"/>
              </a:xfrm>
              <a:prstGeom prst="rect">
                <a:avLst/>
              </a:prstGeom>
              <a:blipFill>
                <a:blip r:embed="rId7"/>
                <a:stretch>
                  <a:fillRect l="-27027" r="-810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1223992" y="3188211"/>
                <a:ext cx="1556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992" y="3188211"/>
                <a:ext cx="155620" cy="215444"/>
              </a:xfrm>
              <a:prstGeom prst="rect">
                <a:avLst/>
              </a:prstGeom>
              <a:blipFill>
                <a:blip r:embed="rId4"/>
                <a:stretch>
                  <a:fillRect l="-28000" r="-24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379612" y="3207805"/>
                <a:ext cx="2003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612" y="3207805"/>
                <a:ext cx="200375" cy="215444"/>
              </a:xfrm>
              <a:prstGeom prst="rect">
                <a:avLst/>
              </a:prstGeom>
              <a:blipFill>
                <a:blip r:embed="rId5"/>
                <a:stretch>
                  <a:fillRect l="-9091" r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1597944" y="3227813"/>
                <a:ext cx="1656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7944" y="3227813"/>
                <a:ext cx="165686" cy="215444"/>
              </a:xfrm>
              <a:prstGeom prst="rect">
                <a:avLst/>
              </a:prstGeom>
              <a:blipFill>
                <a:blip r:embed="rId8"/>
                <a:stretch>
                  <a:fillRect l="-22222" r="-1851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274944" y="3208270"/>
                <a:ext cx="22705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4944" y="3208270"/>
                <a:ext cx="227050" cy="215444"/>
              </a:xfrm>
              <a:prstGeom prst="rect">
                <a:avLst/>
              </a:prstGeom>
              <a:blipFill>
                <a:blip r:embed="rId9"/>
                <a:stretch>
                  <a:fillRect l="-24324" r="-810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501994" y="3222064"/>
                <a:ext cx="16568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994" y="3222064"/>
                <a:ext cx="165686" cy="215444"/>
              </a:xfrm>
              <a:prstGeom prst="rect">
                <a:avLst/>
              </a:prstGeom>
              <a:blipFill>
                <a:blip r:embed="rId10"/>
                <a:stretch>
                  <a:fillRect l="-21429" r="-14286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79312" y="3208270"/>
                <a:ext cx="2003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9312" y="3208270"/>
                <a:ext cx="200375" cy="215444"/>
              </a:xfrm>
              <a:prstGeom prst="rect">
                <a:avLst/>
              </a:prstGeom>
              <a:blipFill>
                <a:blip r:embed="rId11"/>
                <a:stretch>
                  <a:fillRect l="-12500" r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92593" y="3193237"/>
                <a:ext cx="1556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593" y="3193237"/>
                <a:ext cx="155620" cy="215444"/>
              </a:xfrm>
              <a:prstGeom prst="rect">
                <a:avLst/>
              </a:prstGeom>
              <a:blipFill>
                <a:blip r:embed="rId4"/>
                <a:stretch>
                  <a:fillRect l="-28000" r="-24000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/>
          <p:cNvSpPr txBox="1"/>
          <p:nvPr/>
        </p:nvSpPr>
        <p:spPr>
          <a:xfrm>
            <a:off x="1669181" y="3587682"/>
            <a:ext cx="7713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Barlow Light" panose="020B0604020202020204" charset="0"/>
              </a:rPr>
              <a:t>Latent Space</a:t>
            </a:r>
            <a:endParaRPr lang="en-US" sz="800" dirty="0">
              <a:latin typeface="Barlow Light" panose="020B0604020202020204" charset="0"/>
            </a:endParaRPr>
          </a:p>
        </p:txBody>
      </p:sp>
      <p:cxnSp>
        <p:nvCxnSpPr>
          <p:cNvPr id="31" name="Straight Arrow Connector 30"/>
          <p:cNvCxnSpPr>
            <a:stCxn id="24" idx="2"/>
          </p:cNvCxnSpPr>
          <p:nvPr/>
        </p:nvCxnSpPr>
        <p:spPr>
          <a:xfrm>
            <a:off x="1680787" y="3443257"/>
            <a:ext cx="236311" cy="201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180342" y="4088122"/>
                <a:ext cx="174740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𝜊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𝜒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0342" y="4088122"/>
                <a:ext cx="1747401" cy="215444"/>
              </a:xfrm>
              <a:prstGeom prst="rect">
                <a:avLst/>
              </a:prstGeom>
              <a:blipFill>
                <a:blip r:embed="rId12"/>
                <a:stretch>
                  <a:fillRect l="-1748" r="-350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542593" y="4541364"/>
            <a:ext cx="108876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>
                <a:latin typeface="Barlow Light" panose="020B0604020202020204" charset="0"/>
              </a:rPr>
              <a:t>Reconstructed Error</a:t>
            </a:r>
            <a:endParaRPr lang="en-US" sz="800" dirty="0">
              <a:latin typeface="Barlow Light" panose="020B0604020202020204" charset="0"/>
            </a:endParaRPr>
          </a:p>
        </p:txBody>
      </p:sp>
      <p:cxnSp>
        <p:nvCxnSpPr>
          <p:cNvPr id="41" name="Straight Arrow Connector 40"/>
          <p:cNvCxnSpPr>
            <a:endCxn id="39" idx="0"/>
          </p:cNvCxnSpPr>
          <p:nvPr/>
        </p:nvCxnSpPr>
        <p:spPr>
          <a:xfrm flipH="1">
            <a:off x="1086973" y="4303566"/>
            <a:ext cx="137022" cy="237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endCxn id="26" idx="2"/>
          </p:cNvCxnSpPr>
          <p:nvPr/>
        </p:nvCxnSpPr>
        <p:spPr>
          <a:xfrm flipV="1">
            <a:off x="2274944" y="3437508"/>
            <a:ext cx="309893" cy="207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rogressBar"/>
          <p:cNvSpPr/>
          <p:nvPr/>
        </p:nvSpPr>
        <p:spPr>
          <a:xfrm>
            <a:off x="0" y="4991100"/>
            <a:ext cx="69088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6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8" grpId="0"/>
      <p:bldP spid="3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0" y="708562"/>
            <a:ext cx="4572000" cy="63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dirty="0" smtClean="0"/>
              <a:t>First Step: Detecting the Anomaly</a:t>
            </a:r>
            <a:endParaRPr lang="en-IN" alt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355600" y="1464733"/>
            <a:ext cx="389466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 Light" panose="020B0604020202020204" charset="0"/>
                <a:sym typeface="+mn-ea"/>
              </a:rPr>
              <a:t>We collect performance counter data by sliding the observation window after each interval of 10ms and model the normal system behavior using an LSTM based Autoencoder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.</a:t>
            </a:r>
          </a:p>
          <a:p>
            <a:endParaRPr lang="en-US" sz="1200" dirty="0">
              <a:latin typeface="Barlow Light" panose="020B0604020202020204" charset="0"/>
              <a:sym typeface="+mn-ea"/>
            </a:endParaRPr>
          </a:p>
          <a:p>
            <a:r>
              <a:rPr lang="en-US" sz="1200" dirty="0">
                <a:latin typeface="Barlow Light" panose="020B0604020202020204" charset="0"/>
                <a:sym typeface="+mn-ea"/>
              </a:rPr>
              <a:t>Threshold is calculated by 3σ analysis on the normal 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behavior.</a:t>
            </a:r>
          </a:p>
          <a:p>
            <a:endParaRPr lang="en-US" altLang="en-US" sz="1200" dirty="0">
              <a:latin typeface="Barlow Light" panose="020B0604020202020204" charset="0"/>
              <a:sym typeface="+mn-ea"/>
            </a:endParaRPr>
          </a:p>
          <a:p>
            <a:r>
              <a:rPr lang="en-US" altLang="en-US" sz="1200" b="1" dirty="0" smtClean="0">
                <a:latin typeface="Barlow Light" panose="020B0604020202020204" charset="0"/>
                <a:sym typeface="+mn-ea"/>
              </a:rPr>
              <a:t>Advantages </a:t>
            </a:r>
            <a:r>
              <a:rPr lang="en-US" altLang="en-US" sz="1200" b="1" dirty="0">
                <a:latin typeface="Barlow Light" panose="020B0604020202020204" charset="0"/>
                <a:sym typeface="+mn-ea"/>
              </a:rPr>
              <a:t>of modeling normal </a:t>
            </a:r>
            <a:r>
              <a:rPr lang="en-US" altLang="en-US" sz="1200" b="1" dirty="0" smtClean="0">
                <a:latin typeface="Barlow Light" panose="020B0604020202020204" charset="0"/>
                <a:sym typeface="+mn-ea"/>
              </a:rPr>
              <a:t>behavior.</a:t>
            </a:r>
          </a:p>
          <a:p>
            <a:endParaRPr lang="en-US" altLang="en-US" sz="1200" dirty="0" smtClean="0">
              <a:latin typeface="Barlow Light" panose="020B0604020202020204" charset="0"/>
              <a:sym typeface="+mn-ea"/>
            </a:endParaRPr>
          </a:p>
          <a:p>
            <a:pPr marL="228600"/>
            <a:r>
              <a:rPr lang="en-US" altLang="en-US" sz="1200" dirty="0" smtClean="0">
                <a:latin typeface="Barlow Light" panose="020B0604020202020204" charset="0"/>
                <a:sym typeface="+mn-ea"/>
              </a:rPr>
              <a:t>We </a:t>
            </a:r>
            <a:r>
              <a:rPr lang="en-US" altLang="en-US" sz="1200" dirty="0">
                <a:latin typeface="Barlow Light" panose="020B0604020202020204" charset="0"/>
                <a:sym typeface="+mn-ea"/>
              </a:rPr>
              <a:t>do not model the behavior of ransomware as there can be new ransomware at </a:t>
            </a:r>
            <a:r>
              <a:rPr lang="en-US" altLang="en-US" sz="1200" dirty="0" smtClean="0">
                <a:latin typeface="Barlow Light" panose="020B0604020202020204" charset="0"/>
                <a:sym typeface="+mn-ea"/>
              </a:rPr>
              <a:t>any point </a:t>
            </a:r>
            <a:r>
              <a:rPr lang="en-US" altLang="en-US" sz="1200" dirty="0">
                <a:latin typeface="Barlow Light" panose="020B0604020202020204" charset="0"/>
                <a:sym typeface="+mn-ea"/>
              </a:rPr>
              <a:t>of </a:t>
            </a:r>
            <a:r>
              <a:rPr lang="en-US" altLang="en-US" sz="1200" dirty="0" smtClean="0">
                <a:latin typeface="Barlow Light" panose="020B0604020202020204" charset="0"/>
                <a:sym typeface="+mn-ea"/>
              </a:rPr>
              <a:t>time.</a:t>
            </a:r>
          </a:p>
          <a:p>
            <a:pPr marL="228600"/>
            <a:endParaRPr lang="en-US" altLang="en-US" sz="1200" dirty="0">
              <a:latin typeface="Barlow Light" panose="020B0604020202020204" charset="0"/>
              <a:sym typeface="+mn-ea"/>
            </a:endParaRPr>
          </a:p>
          <a:p>
            <a:pPr marL="228600"/>
            <a:r>
              <a:rPr lang="en-US" altLang="en-US" sz="1200" dirty="0" smtClean="0">
                <a:latin typeface="Barlow Light" panose="020B0604020202020204" charset="0"/>
                <a:sym typeface="+mn-ea"/>
              </a:rPr>
              <a:t>We </a:t>
            </a:r>
            <a:r>
              <a:rPr lang="en-US" altLang="en-US" sz="1200" dirty="0">
                <a:latin typeface="Barlow Light" panose="020B0604020202020204" charset="0"/>
                <a:sym typeface="+mn-ea"/>
              </a:rPr>
              <a:t>do not need to label the dataset as any behavior higher than the normal behavior by a threshold can be treated as anomaly</a:t>
            </a:r>
            <a:r>
              <a:rPr lang="en-US" altLang="en-US" sz="1200" dirty="0" smtClean="0">
                <a:latin typeface="Barlow Light" panose="020B0604020202020204" charset="0"/>
                <a:sym typeface="+mn-ea"/>
              </a:rPr>
              <a:t>.</a:t>
            </a:r>
            <a:endParaRPr lang="en-US" altLang="en-US" sz="1200" dirty="0">
              <a:latin typeface="Barlow Light" panose="020B0604020202020204" charset="0"/>
              <a:sym typeface="+mn-ea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482" y="2860291"/>
            <a:ext cx="1828799" cy="116693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41" y="1275296"/>
            <a:ext cx="1828800" cy="11847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241" y="2860291"/>
            <a:ext cx="1828799" cy="11852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629" y="1275191"/>
            <a:ext cx="1828506" cy="1185123"/>
          </a:xfrm>
          <a:prstGeom prst="rect">
            <a:avLst/>
          </a:prstGeom>
        </p:spPr>
      </p:pic>
      <p:sp>
        <p:nvSpPr>
          <p:cNvPr id="4" name="progressBar"/>
          <p:cNvSpPr/>
          <p:nvPr/>
        </p:nvSpPr>
        <p:spPr>
          <a:xfrm>
            <a:off x="0" y="4991100"/>
            <a:ext cx="71120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34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0" y="393614"/>
            <a:ext cx="4572000" cy="10072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altLang="en-GB" sz="2400" dirty="0"/>
              <a:t>How good is reconstruction </a:t>
            </a:r>
            <a:r>
              <a:rPr lang="en-US" altLang="en-GB" sz="2400" dirty="0" smtClean="0"/>
              <a:t>error as </a:t>
            </a:r>
            <a:r>
              <a:rPr lang="en-US" altLang="en-GB" sz="2400" dirty="0"/>
              <a:t>a decider??</a:t>
            </a:r>
            <a:endParaRPr lang="en-IN" altLang="en-GB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19690" y="1743492"/>
            <a:ext cx="3894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 Light" panose="020B0604020202020204" charset="0"/>
                <a:sym typeface="+mn-ea"/>
              </a:rPr>
              <a:t>The analysis of SPEC 2006 server and multimedia 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benchmark, and </a:t>
            </a:r>
            <a:r>
              <a:rPr lang="en-US" sz="1200" dirty="0" err="1" smtClean="0">
                <a:latin typeface="Barlow Light" panose="020B0604020202020204" charset="0"/>
                <a:sym typeface="+mn-ea"/>
              </a:rPr>
              <a:t>CHStone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 Linux benchmark show </a:t>
            </a:r>
            <a:r>
              <a:rPr lang="en-US" sz="1200" dirty="0">
                <a:latin typeface="Barlow Light" panose="020B0604020202020204" charset="0"/>
                <a:sym typeface="+mn-ea"/>
              </a:rPr>
              <a:t>different results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.</a:t>
            </a:r>
          </a:p>
          <a:p>
            <a:endParaRPr lang="en-US" sz="1200" dirty="0">
              <a:latin typeface="Barlow Light" panose="020B0604020202020204" charset="0"/>
              <a:sym typeface="+mn-ea"/>
            </a:endParaRPr>
          </a:p>
          <a:p>
            <a:r>
              <a:rPr lang="en-US" sz="1200" dirty="0">
                <a:latin typeface="Barlow Light" panose="020B0604020202020204" charset="0"/>
                <a:sym typeface="+mn-ea"/>
              </a:rPr>
              <a:t>The execution behavior 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of these benchmark suites are </a:t>
            </a:r>
            <a:r>
              <a:rPr lang="en-US" sz="1200" dirty="0">
                <a:latin typeface="Barlow Light" panose="020B0604020202020204" charset="0"/>
                <a:sym typeface="+mn-ea"/>
              </a:rPr>
              <a:t>significantly different from the normal 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observations along with different ransomware programs.</a:t>
            </a:r>
            <a:endParaRPr lang="en-US" sz="1200" dirty="0">
              <a:latin typeface="Barlow Light" panose="020B06040202020202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041" y="2568548"/>
            <a:ext cx="2743200" cy="1875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82" y="393767"/>
            <a:ext cx="2743200" cy="1749773"/>
          </a:xfrm>
          <a:prstGeom prst="rect">
            <a:avLst/>
          </a:prstGeom>
        </p:spPr>
      </p:pic>
      <p:sp>
        <p:nvSpPr>
          <p:cNvPr id="11" name="Text Box 11"/>
          <p:cNvSpPr txBox="1"/>
          <p:nvPr/>
        </p:nvSpPr>
        <p:spPr>
          <a:xfrm>
            <a:off x="60522" y="3982480"/>
            <a:ext cx="4413004" cy="738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indent="0">
              <a:buNone/>
            </a:pPr>
            <a:r>
              <a:rPr lang="en-IN" dirty="0">
                <a:latin typeface="Barlow Light" panose="020B0604020202020204" charset="0"/>
                <a:sym typeface="+mn-ea"/>
              </a:rPr>
              <a:t>Only the reconstuction error is </a:t>
            </a:r>
            <a:r>
              <a:rPr lang="en-IN" b="1" dirty="0">
                <a:solidFill>
                  <a:srgbClr val="FF0000"/>
                </a:solidFill>
                <a:latin typeface="Barlow Light" panose="020B0604020202020204" charset="0"/>
                <a:sym typeface="+mn-ea"/>
              </a:rPr>
              <a:t>not enough</a:t>
            </a:r>
            <a:r>
              <a:rPr lang="en-IN" dirty="0">
                <a:latin typeface="Barlow Light" panose="020B0604020202020204" charset="0"/>
                <a:sym typeface="+mn-ea"/>
              </a:rPr>
              <a:t> for detecting Ransomware, since </a:t>
            </a:r>
            <a:r>
              <a:rPr lang="en-IN" dirty="0" smtClean="0">
                <a:latin typeface="Barlow Light" panose="020B0604020202020204" charset="0"/>
                <a:sym typeface="+mn-ea"/>
              </a:rPr>
              <a:t>SPEC and </a:t>
            </a:r>
            <a:r>
              <a:rPr lang="en-IN" dirty="0" err="1" smtClean="0">
                <a:latin typeface="Barlow Light" panose="020B0604020202020204" charset="0"/>
                <a:sym typeface="+mn-ea"/>
              </a:rPr>
              <a:t>CHStone</a:t>
            </a:r>
            <a:r>
              <a:rPr lang="en-IN" dirty="0" smtClean="0">
                <a:latin typeface="Barlow Light" panose="020B0604020202020204" charset="0"/>
                <a:sym typeface="+mn-ea"/>
              </a:rPr>
              <a:t> programs </a:t>
            </a:r>
            <a:r>
              <a:rPr lang="en-IN" dirty="0">
                <a:latin typeface="Barlow Light" panose="020B0604020202020204" charset="0"/>
                <a:sym typeface="+mn-ea"/>
              </a:rPr>
              <a:t>also </a:t>
            </a:r>
            <a:r>
              <a:rPr lang="en-IN" dirty="0" smtClean="0">
                <a:latin typeface="Barlow Light" panose="020B0604020202020204" charset="0"/>
                <a:sym typeface="+mn-ea"/>
              </a:rPr>
              <a:t>act </a:t>
            </a:r>
            <a:r>
              <a:rPr lang="en-IN" dirty="0">
                <a:latin typeface="Barlow Light" panose="020B0604020202020204" charset="0"/>
                <a:sym typeface="+mn-ea"/>
              </a:rPr>
              <a:t>as </a:t>
            </a:r>
            <a:r>
              <a:rPr lang="en-IN" dirty="0" smtClean="0">
                <a:latin typeface="Barlow Light" panose="020B0604020202020204" charset="0"/>
                <a:sym typeface="+mn-ea"/>
              </a:rPr>
              <a:t>anomalies.</a:t>
            </a:r>
            <a:endParaRPr lang="en-GB" altLang="en-US" dirty="0">
              <a:latin typeface="Barlow Light" panose="020B0604020202020204" charset="0"/>
            </a:endParaRPr>
          </a:p>
        </p:txBody>
      </p:sp>
      <p:sp>
        <p:nvSpPr>
          <p:cNvPr id="6" name="progressBar"/>
          <p:cNvSpPr/>
          <p:nvPr/>
        </p:nvSpPr>
        <p:spPr>
          <a:xfrm>
            <a:off x="0" y="4991100"/>
            <a:ext cx="73152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23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0" y="253218"/>
            <a:ext cx="3038622" cy="1575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US" altLang="en-GB" sz="2400" dirty="0"/>
              <a:t>Utilizing the fact of Repeated</a:t>
            </a:r>
            <a:br>
              <a:rPr lang="en-US" altLang="en-GB" sz="2400" dirty="0"/>
            </a:br>
            <a:r>
              <a:rPr lang="en-US" altLang="en-GB" sz="2400" dirty="0"/>
              <a:t>Encryption of Ransomwares</a:t>
            </a:r>
            <a:endParaRPr lang="en-IN" alt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77773" y="1841950"/>
            <a:ext cx="24830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 Light" panose="020B0604020202020204" charset="0"/>
                <a:sym typeface="+mn-ea"/>
              </a:rPr>
              <a:t>The Ransomware executable runs encryption repeatedly on multiple files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.</a:t>
            </a:r>
          </a:p>
          <a:p>
            <a:endParaRPr lang="en-US" sz="1200" dirty="0">
              <a:latin typeface="Barlow Light" panose="020B0604020202020204" charset="0"/>
              <a:sym typeface="+mn-ea"/>
            </a:endParaRPr>
          </a:p>
          <a:p>
            <a:r>
              <a:rPr lang="en-US" sz="1200" dirty="0">
                <a:latin typeface="Barlow Light" panose="020B0604020202020204" charset="0"/>
                <a:sym typeface="+mn-ea"/>
              </a:rPr>
              <a:t>Transform the traces from the time domain to the frequency domain using the Fast Fourier Transformation (FFT) to 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understand </a:t>
            </a:r>
            <a:r>
              <a:rPr lang="en-US" sz="1200" dirty="0">
                <a:latin typeface="Barlow Light" panose="020B0604020202020204" charset="0"/>
                <a:sym typeface="+mn-ea"/>
              </a:rPr>
              <a:t>the repetitive pattern of the traces.</a:t>
            </a:r>
          </a:p>
        </p:txBody>
      </p:sp>
      <p:sp>
        <p:nvSpPr>
          <p:cNvPr id="10" name="Text Box 5"/>
          <p:cNvSpPr txBox="1"/>
          <p:nvPr/>
        </p:nvSpPr>
        <p:spPr>
          <a:xfrm>
            <a:off x="200905" y="4027987"/>
            <a:ext cx="2636810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/>
            <a:r>
              <a:rPr lang="en-IN" sz="1200" dirty="0">
                <a:latin typeface="Barlow Light" panose="020B0604020202020204" charset="0"/>
                <a:sym typeface="+mn-ea"/>
              </a:rPr>
              <a:t>The transformation indicates that the </a:t>
            </a:r>
            <a:r>
              <a:rPr lang="en-IN" sz="1200" b="1" dirty="0">
                <a:solidFill>
                  <a:srgbClr val="FF0000"/>
                </a:solidFill>
                <a:latin typeface="Barlow Light" panose="020B0604020202020204" charset="0"/>
                <a:sym typeface="+mn-ea"/>
              </a:rPr>
              <a:t>amplitude for each frequency bins are constantly higher</a:t>
            </a:r>
            <a:r>
              <a:rPr lang="en-IN" sz="1200" dirty="0">
                <a:latin typeface="Barlow Light" panose="020B0604020202020204" charset="0"/>
                <a:sym typeface="+mn-ea"/>
              </a:rPr>
              <a:t> for the ransomware in contrary to the </a:t>
            </a:r>
            <a:r>
              <a:rPr lang="en-IN" sz="1200" dirty="0" smtClean="0">
                <a:latin typeface="Barlow Light" panose="020B0604020202020204" charset="0"/>
                <a:sym typeface="+mn-ea"/>
              </a:rPr>
              <a:t>benchmark</a:t>
            </a:r>
            <a:r>
              <a:rPr lang="en-IN" sz="1200" dirty="0">
                <a:latin typeface="Barlow Light" panose="020B0604020202020204" charset="0"/>
                <a:sym typeface="+mn-ea"/>
              </a:rPr>
              <a:t>.</a:t>
            </a:r>
            <a:endParaRPr lang="en-GB" altLang="en-US" sz="1200" dirty="0">
              <a:latin typeface="Barlow Light" panose="020B060402020202020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545134" y="459099"/>
            <a:ext cx="4799110" cy="4269269"/>
            <a:chOff x="3357629" y="161368"/>
            <a:chExt cx="5153781" cy="490321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629" y="161368"/>
              <a:ext cx="2194560" cy="156834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850" y="161368"/>
              <a:ext cx="2194560" cy="1568349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6850" y="1828799"/>
              <a:ext cx="2194560" cy="1568349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7629" y="1841950"/>
              <a:ext cx="2194560" cy="156834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8201" y="3496230"/>
              <a:ext cx="2194560" cy="1568349"/>
            </a:xfrm>
            <a:prstGeom prst="rect">
              <a:avLst/>
            </a:prstGeom>
          </p:spPr>
        </p:pic>
      </p:grpSp>
      <p:sp>
        <p:nvSpPr>
          <p:cNvPr id="11" name="progressBar"/>
          <p:cNvSpPr/>
          <p:nvPr/>
        </p:nvSpPr>
        <p:spPr>
          <a:xfrm>
            <a:off x="0" y="4991100"/>
            <a:ext cx="75184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0" y="872232"/>
            <a:ext cx="4572000" cy="115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800" dirty="0" smtClean="0"/>
              <a:t>Second Step: </a:t>
            </a:r>
            <a:r>
              <a:rPr lang="en-US" altLang="en-GB" sz="2800" dirty="0"/>
              <a:t>Detecting Anomaly in Frequency Domain</a:t>
            </a:r>
            <a:endParaRPr lang="en-IN" altLang="en-GB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38666" y="2242877"/>
            <a:ext cx="38946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Barlow Light" panose="020B0604020202020204" charset="0"/>
                <a:sym typeface="+mn-ea"/>
              </a:rPr>
              <a:t>The 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variations </a:t>
            </a:r>
            <a:r>
              <a:rPr lang="en-US" sz="1200" dirty="0">
                <a:latin typeface="Barlow Light" panose="020B0604020202020204" charset="0"/>
                <a:sym typeface="+mn-ea"/>
              </a:rPr>
              <a:t>of amplitudes for different frequency bins can be 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again considered </a:t>
            </a:r>
            <a:r>
              <a:rPr lang="en-US" sz="1200" dirty="0">
                <a:latin typeface="Barlow Light" panose="020B0604020202020204" charset="0"/>
                <a:sym typeface="+mn-ea"/>
              </a:rPr>
              <a:t>as a time-series data, and another LSTM based </a:t>
            </a:r>
            <a:r>
              <a:rPr lang="en-US" sz="1200" dirty="0" err="1">
                <a:latin typeface="Barlow Light" panose="020B0604020202020204" charset="0"/>
                <a:sym typeface="+mn-ea"/>
              </a:rPr>
              <a:t>autoencoder</a:t>
            </a:r>
            <a:r>
              <a:rPr lang="en-US" sz="1200" dirty="0">
                <a:latin typeface="Barlow Light" panose="020B0604020202020204" charset="0"/>
                <a:sym typeface="+mn-ea"/>
              </a:rPr>
              <a:t>, as discussed before, can be used to detect the anomaly. </a:t>
            </a:r>
            <a:endParaRPr lang="en-US" sz="1200" dirty="0" smtClean="0">
              <a:latin typeface="Barlow Light" panose="020B0604020202020204" charset="0"/>
              <a:sym typeface="+mn-ea"/>
            </a:endParaRPr>
          </a:p>
          <a:p>
            <a:endParaRPr lang="en-US" sz="1200" dirty="0">
              <a:latin typeface="Barlow Light" panose="020B0604020202020204" charset="0"/>
              <a:sym typeface="+mn-ea"/>
            </a:endParaRPr>
          </a:p>
          <a:p>
            <a:r>
              <a:rPr lang="en-US" sz="1200" dirty="0">
                <a:latin typeface="Barlow Light" panose="020B0604020202020204" charset="0"/>
                <a:sym typeface="+mn-ea"/>
              </a:rPr>
              <a:t>Threshold is calculated by 3σ analysis on the normal FFT 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behavior.</a:t>
            </a:r>
            <a:endParaRPr lang="en-US" sz="1200" dirty="0">
              <a:latin typeface="Barlow Light" panose="020B0604020202020204" charset="0"/>
              <a:sym typeface="+mn-e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08123" y="532691"/>
            <a:ext cx="3893428" cy="4280147"/>
            <a:chOff x="4808123" y="532691"/>
            <a:chExt cx="3893428" cy="428014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417" y="532691"/>
              <a:ext cx="1828211" cy="1184967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340" y="532691"/>
              <a:ext cx="1828211" cy="1184967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123" y="3624515"/>
              <a:ext cx="1828800" cy="118616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926" y="2089232"/>
              <a:ext cx="1828210" cy="1184966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926" y="3627872"/>
              <a:ext cx="1828210" cy="1184966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8418" y="2089232"/>
              <a:ext cx="1828210" cy="1184966"/>
            </a:xfrm>
            <a:prstGeom prst="rect">
              <a:avLst/>
            </a:prstGeom>
          </p:spPr>
        </p:pic>
      </p:grpSp>
      <p:sp>
        <p:nvSpPr>
          <p:cNvPr id="11" name="progressBar"/>
          <p:cNvSpPr/>
          <p:nvPr/>
        </p:nvSpPr>
        <p:spPr>
          <a:xfrm>
            <a:off x="0" y="4991100"/>
            <a:ext cx="77216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5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p:grpSp>
        <p:nvGrpSpPr>
          <p:cNvPr id="9" name="Group 8"/>
          <p:cNvGrpSpPr/>
          <p:nvPr/>
        </p:nvGrpSpPr>
        <p:grpSpPr>
          <a:xfrm>
            <a:off x="4579034" y="1343039"/>
            <a:ext cx="4564966" cy="2580488"/>
            <a:chOff x="4579034" y="1343039"/>
            <a:chExt cx="4564966" cy="258048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9034" y="1343039"/>
              <a:ext cx="4564966" cy="258048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5964702" y="3552092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latin typeface="Barlow Light" panose="020B0604020202020204" charset="0"/>
                </a:rPr>
                <a:t>RAPPER</a:t>
              </a:r>
              <a:endParaRPr lang="en-US" sz="1000" b="1" dirty="0">
                <a:latin typeface="Barlow Light" panose="020B060402020202020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861517" y="3552092"/>
              <a:ext cx="103906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latin typeface="Barlow Light" panose="020B0604020202020204" charset="0"/>
                </a:rPr>
                <a:t>Disk Encryption</a:t>
              </a:r>
              <a:endParaRPr lang="en-US" sz="1000" b="1" dirty="0">
                <a:latin typeface="Barlow Light" panose="020B0604020202020204" charset="0"/>
              </a:endParaRPr>
            </a:p>
          </p:txBody>
        </p:sp>
        <p:sp>
          <p:nvSpPr>
            <p:cNvPr id="7" name="Oval Callout 6"/>
            <p:cNvSpPr/>
            <p:nvPr/>
          </p:nvSpPr>
          <p:spPr>
            <a:xfrm>
              <a:off x="7115176" y="1413804"/>
              <a:ext cx="1480184" cy="688864"/>
            </a:xfrm>
            <a:prstGeom prst="wedgeEllipse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 smtClean="0">
                  <a:latin typeface="MV Boli" panose="02000500030200090000" pitchFamily="2" charset="0"/>
                  <a:cs typeface="MV Boli" panose="02000500030200090000" pitchFamily="2" charset="0"/>
                </a:rPr>
                <a:t>You have not considered me !!</a:t>
              </a:r>
              <a:endParaRPr lang="en-US" sz="105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  <p:sp>
          <p:nvSpPr>
            <p:cNvPr id="8" name="Cloud Callout 7"/>
            <p:cNvSpPr/>
            <p:nvPr/>
          </p:nvSpPr>
          <p:spPr>
            <a:xfrm flipH="1">
              <a:off x="4920173" y="1483689"/>
              <a:ext cx="1309176" cy="724486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 smtClean="0">
                  <a:latin typeface="MV Boli" panose="02000500030200090000" pitchFamily="2" charset="0"/>
                  <a:cs typeface="MV Boli" panose="02000500030200090000" pitchFamily="2" charset="0"/>
                </a:rPr>
                <a:t>What should I do with him?</a:t>
              </a:r>
              <a:endParaRPr lang="en-US" sz="1000" dirty="0">
                <a:latin typeface="MV Boli" panose="02000500030200090000" pitchFamily="2" charset="0"/>
                <a:cs typeface="MV Boli" panose="02000500030200090000" pitchFamily="2" charset="0"/>
              </a:endParaRPr>
            </a:p>
          </p:txBody>
        </p:sp>
      </p:grpSp>
      <p:pic>
        <p:nvPicPr>
          <p:cNvPr id="1026" name="Picture 2" descr="https://occ-0-2433-444.1.nflxso.net/art/e4495/c791a85783120b748fea508a87df1ca5c71e449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116" y="1762149"/>
            <a:ext cx="1552575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gressBar"/>
          <p:cNvSpPr/>
          <p:nvPr/>
        </p:nvSpPr>
        <p:spPr>
          <a:xfrm>
            <a:off x="0" y="4991100"/>
            <a:ext cx="79248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6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5" name="Title 5"/>
          <p:cNvSpPr txBox="1">
            <a:spLocks/>
          </p:cNvSpPr>
          <p:nvPr/>
        </p:nvSpPr>
        <p:spPr>
          <a:xfrm>
            <a:off x="0" y="336560"/>
            <a:ext cx="6093619" cy="63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400" dirty="0" smtClean="0"/>
              <a:t>Why their Detection is Important?</a:t>
            </a:r>
            <a:endParaRPr lang="en-IN" altLang="en-GB" sz="2400" dirty="0"/>
          </a:p>
        </p:txBody>
      </p:sp>
      <p:sp>
        <p:nvSpPr>
          <p:cNvPr id="6" name="Text Placeholder 6"/>
          <p:cNvSpPr txBox="1">
            <a:spLocks/>
          </p:cNvSpPr>
          <p:nvPr/>
        </p:nvSpPr>
        <p:spPr>
          <a:xfrm>
            <a:off x="618955" y="979513"/>
            <a:ext cx="4855708" cy="2783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●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○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Char char="■"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114300" indent="0" algn="just">
              <a:buNone/>
            </a:pPr>
            <a:r>
              <a:rPr lang="en-GB" sz="1600" dirty="0"/>
              <a:t>Many detection schemes</a:t>
            </a:r>
          </a:p>
          <a:p>
            <a:pPr marL="266700" indent="0" algn="just">
              <a:buNone/>
            </a:pPr>
            <a:r>
              <a:rPr lang="en-GB" sz="1400" dirty="0"/>
              <a:t>Static Analysis</a:t>
            </a:r>
          </a:p>
          <a:p>
            <a:pPr marL="450850" indent="0" algn="just">
              <a:buNone/>
            </a:pPr>
            <a:r>
              <a:rPr lang="en-GB" sz="1200" dirty="0"/>
              <a:t>Unknown malware could easily bypass </a:t>
            </a:r>
            <a:r>
              <a:rPr lang="en-GB" sz="1200" dirty="0" smtClean="0"/>
              <a:t>this </a:t>
            </a:r>
            <a:r>
              <a:rPr lang="en-GB" sz="1200" dirty="0"/>
              <a:t>scheme of prevention.</a:t>
            </a:r>
          </a:p>
          <a:p>
            <a:pPr marL="266700" indent="0" algn="just">
              <a:buNone/>
            </a:pPr>
            <a:r>
              <a:rPr lang="en-GB" sz="1400" dirty="0"/>
              <a:t>Behavioural Analysis</a:t>
            </a:r>
          </a:p>
          <a:p>
            <a:pPr marL="450850" indent="0" algn="just">
              <a:buNone/>
            </a:pPr>
            <a:r>
              <a:rPr lang="en-GB" sz="1200" dirty="0"/>
              <a:t>Existence of false positives and false negatives.</a:t>
            </a:r>
          </a:p>
          <a:p>
            <a:pPr marL="114300" indent="0" algn="just">
              <a:buNone/>
            </a:pPr>
            <a:endParaRPr lang="en-GB" sz="1400" dirty="0" smtClean="0"/>
          </a:p>
          <a:p>
            <a:pPr marL="114300" indent="0" algn="just">
              <a:buNone/>
            </a:pPr>
            <a:r>
              <a:rPr lang="en-GB" sz="1400" dirty="0" smtClean="0"/>
              <a:t>The </a:t>
            </a:r>
            <a:r>
              <a:rPr lang="en-GB" sz="1400" dirty="0"/>
              <a:t>occurrences of newer varieties of malicious codes and their nature proves that the designing of a generalised detection mechanism is an extremely difficult problem.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1274" y="1540412"/>
            <a:ext cx="2074033" cy="2074033"/>
          </a:xfrm>
          <a:prstGeom prst="rect">
            <a:avLst/>
          </a:prstGeom>
        </p:spPr>
      </p:pic>
      <p:sp>
        <p:nvSpPr>
          <p:cNvPr id="2" name="progressBar"/>
          <p:cNvSpPr/>
          <p:nvPr/>
        </p:nvSpPr>
        <p:spPr>
          <a:xfrm>
            <a:off x="0" y="4991100"/>
            <a:ext cx="8128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29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-1" y="112577"/>
            <a:ext cx="4572000" cy="115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800" dirty="0" smtClean="0"/>
              <a:t>Third Step: </a:t>
            </a:r>
            <a:r>
              <a:rPr lang="en-US" altLang="en-GB" sz="2800" dirty="0" smtClean="0"/>
              <a:t>Identifying Disk Encryption Process</a:t>
            </a:r>
            <a:endParaRPr lang="en-IN" altLang="en-GB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338665" y="1735046"/>
            <a:ext cx="38946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200" dirty="0">
                <a:latin typeface="Barlow Light" panose="020B0604020202020204" charset="0"/>
                <a:sym typeface="+mn-ea"/>
              </a:rPr>
              <a:t>Disk Encryption processes are very similar in operation to the malicious ransomware </a:t>
            </a:r>
            <a:r>
              <a:rPr lang="en-US" sz="1200" dirty="0" smtClean="0">
                <a:latin typeface="Barlow Light" panose="020B0604020202020204" charset="0"/>
                <a:sym typeface="+mn-ea"/>
              </a:rPr>
              <a:t>processes, though </a:t>
            </a:r>
            <a:r>
              <a:rPr lang="en-US" sz="1200" dirty="0">
                <a:latin typeface="Barlow Light" panose="020B0604020202020204" charset="0"/>
                <a:sym typeface="+mn-ea"/>
              </a:rPr>
              <a:t>the intentions of the processes are entirely different.</a:t>
            </a:r>
          </a:p>
          <a:p>
            <a:pPr algn="just"/>
            <a:endParaRPr lang="en-US" sz="1200" dirty="0">
              <a:latin typeface="Barlow Light" panose="020B0604020202020204" charset="0"/>
              <a:sym typeface="+mn-ea"/>
            </a:endParaRPr>
          </a:p>
          <a:p>
            <a:pPr algn="just"/>
            <a:r>
              <a:rPr lang="en-US" sz="1200" dirty="0">
                <a:latin typeface="Barlow Light" panose="020B0604020202020204" charset="0"/>
                <a:sym typeface="+mn-ea"/>
              </a:rPr>
              <a:t>Popular disk encryption processes like </a:t>
            </a:r>
            <a:r>
              <a:rPr lang="en-US" sz="1200" b="1" dirty="0" err="1">
                <a:latin typeface="Barlow Light" panose="020B0604020202020204" charset="0"/>
                <a:sym typeface="+mn-ea"/>
              </a:rPr>
              <a:t>TrueCrypt</a:t>
            </a:r>
            <a:r>
              <a:rPr lang="en-US" sz="1200" dirty="0">
                <a:latin typeface="Barlow Light" panose="020B0604020202020204" charset="0"/>
                <a:sym typeface="+mn-ea"/>
              </a:rPr>
              <a:t> and </a:t>
            </a:r>
            <a:r>
              <a:rPr lang="en-US" sz="1200" b="1" dirty="0" err="1">
                <a:latin typeface="Barlow Light" panose="020B0604020202020204" charset="0"/>
                <a:sym typeface="+mn-ea"/>
              </a:rPr>
              <a:t>VeraCrypt</a:t>
            </a:r>
            <a:r>
              <a:rPr lang="en-US" sz="1200" dirty="0">
                <a:latin typeface="Barlow Light" panose="020B0604020202020204" charset="0"/>
                <a:sym typeface="+mn-ea"/>
              </a:rPr>
              <a:t> are detected as ransomwares by RAPPER. 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4762700" y="932911"/>
            <a:ext cx="3847711" cy="3318235"/>
            <a:chOff x="4762700" y="932911"/>
            <a:chExt cx="3847711" cy="331823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700" y="932911"/>
              <a:ext cx="1828210" cy="118496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906" y="932911"/>
              <a:ext cx="1828210" cy="118496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62700" y="3051934"/>
              <a:ext cx="1828210" cy="118496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1611" y="3051987"/>
              <a:ext cx="1828800" cy="1199159"/>
            </a:xfrm>
            <a:prstGeom prst="rect">
              <a:avLst/>
            </a:prstGeom>
          </p:spPr>
        </p:pic>
      </p:grpSp>
      <p:sp>
        <p:nvSpPr>
          <p:cNvPr id="16" name="Text Box 5"/>
          <p:cNvSpPr txBox="1"/>
          <p:nvPr/>
        </p:nvSpPr>
        <p:spPr>
          <a:xfrm>
            <a:off x="338665" y="3737227"/>
            <a:ext cx="3894667" cy="83099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>
                <a:latin typeface="Barlow Light" panose="020B0604020202020204" charset="0"/>
                <a:sym typeface="+mn-ea"/>
              </a:rPr>
              <a:t>One naive solution is to </a:t>
            </a:r>
            <a:r>
              <a:rPr lang="en-US" sz="1200" b="1" dirty="0">
                <a:solidFill>
                  <a:srgbClr val="FF0000"/>
                </a:solidFill>
                <a:latin typeface="Barlow Light" panose="020B0604020202020204" charset="0"/>
                <a:sym typeface="+mn-ea"/>
              </a:rPr>
              <a:t>check the privilege of the current process under suspicion</a:t>
            </a:r>
            <a:r>
              <a:rPr lang="en-US" sz="1200" dirty="0">
                <a:latin typeface="Barlow Light" panose="020B0604020202020204" charset="0"/>
                <a:sym typeface="+mn-ea"/>
              </a:rPr>
              <a:t>. Since the disk encryption processes can only be run by the administrator with the highest privilege.</a:t>
            </a:r>
          </a:p>
        </p:txBody>
      </p:sp>
      <p:sp>
        <p:nvSpPr>
          <p:cNvPr id="4" name="progressBar"/>
          <p:cNvSpPr/>
          <p:nvPr/>
        </p:nvSpPr>
        <p:spPr>
          <a:xfrm>
            <a:off x="0" y="4991100"/>
            <a:ext cx="81280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365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-1" y="112577"/>
            <a:ext cx="4572000" cy="115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800" dirty="0" smtClean="0"/>
              <a:t>Third Step: </a:t>
            </a:r>
            <a:r>
              <a:rPr lang="en-US" altLang="en-GB" sz="2800" dirty="0" smtClean="0"/>
              <a:t>Identifying Disk Encryption Process</a:t>
            </a:r>
            <a:endParaRPr lang="en-IN" altLang="en-GB" sz="2800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1" y="1264689"/>
            <a:ext cx="41810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Barlow Light" panose="020B0604020202020204" charset="0"/>
                <a:sym typeface="+mn-ea"/>
              </a:rPr>
              <a:t>All the popular disk encryption processes use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AES-XTS mode </a:t>
            </a:r>
            <a:r>
              <a:rPr lang="en-GB" sz="1200" dirty="0">
                <a:latin typeface="Barlow Light" panose="020B0604020202020204" charset="0"/>
                <a:sym typeface="+mn-ea"/>
              </a:rPr>
              <a:t>of encryption for their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operations.</a:t>
            </a:r>
          </a:p>
          <a:p>
            <a:pPr algn="just"/>
            <a:endParaRPr lang="en-GB" sz="1200" dirty="0">
              <a:latin typeface="Barlow Light" panose="020B0604020202020204" charset="0"/>
              <a:sym typeface="+mn-ea"/>
            </a:endParaRPr>
          </a:p>
          <a:p>
            <a:pPr algn="just"/>
            <a:r>
              <a:rPr lang="en-GB" sz="1200" dirty="0" smtClean="0">
                <a:latin typeface="Barlow Light" panose="020B0604020202020204" charset="0"/>
                <a:sym typeface="+mn-ea"/>
              </a:rPr>
              <a:t>We template </a:t>
            </a:r>
            <a:r>
              <a:rPr lang="en-GB" sz="1200" dirty="0">
                <a:latin typeface="Barlow Light" panose="020B0604020202020204" charset="0"/>
                <a:sym typeface="+mn-ea"/>
              </a:rPr>
              <a:t>the operation of a disk encryption process, and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check </a:t>
            </a:r>
            <a:r>
              <a:rPr lang="en-GB" sz="1200" dirty="0">
                <a:latin typeface="Barlow Light" panose="020B0604020202020204" charset="0"/>
                <a:sym typeface="+mn-ea"/>
              </a:rPr>
              <a:t>for whether the suspicious program is a disk encryption process or not. </a:t>
            </a:r>
            <a:endParaRPr lang="en-GB" sz="1200" dirty="0" smtClean="0">
              <a:latin typeface="Barlow Light" panose="020B0604020202020204" charset="0"/>
              <a:sym typeface="+mn-ea"/>
            </a:endParaRPr>
          </a:p>
          <a:p>
            <a:pPr algn="just"/>
            <a:endParaRPr lang="en-GB" sz="1200" dirty="0">
              <a:latin typeface="Barlow Light" panose="020B0604020202020204" charset="0"/>
              <a:sym typeface="+mn-ea"/>
            </a:endParaRPr>
          </a:p>
          <a:p>
            <a:pPr algn="just"/>
            <a:r>
              <a:rPr lang="en-GB" sz="1200" dirty="0" smtClean="0">
                <a:latin typeface="Barlow Light" panose="020B0604020202020204" charset="0"/>
                <a:sym typeface="+mn-ea"/>
              </a:rPr>
              <a:t>We </a:t>
            </a:r>
            <a:r>
              <a:rPr lang="en-GB" sz="1200" dirty="0">
                <a:latin typeface="Barlow Light" panose="020B0604020202020204" charset="0"/>
                <a:sym typeface="+mn-ea"/>
              </a:rPr>
              <a:t>calculate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cumulative </a:t>
            </a:r>
            <a:r>
              <a:rPr lang="en-GB" sz="1200" dirty="0">
                <a:latin typeface="Barlow Light" panose="020B0604020202020204" charset="0"/>
                <a:sym typeface="+mn-ea"/>
              </a:rPr>
              <a:t>correlation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over time for </a:t>
            </a:r>
            <a:r>
              <a:rPr lang="en-GB" sz="1200" dirty="0">
                <a:latin typeface="Barlow Light" panose="020B0604020202020204" charset="0"/>
                <a:sym typeface="+mn-ea"/>
              </a:rPr>
              <a:t>the suspicious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process.</a:t>
            </a:r>
          </a:p>
          <a:p>
            <a:pPr algn="just"/>
            <a:endParaRPr lang="en-GB" sz="1200" dirty="0">
              <a:latin typeface="Barlow Light" panose="020B0604020202020204" charset="0"/>
              <a:sym typeface="+mn-ea"/>
            </a:endParaRPr>
          </a:p>
          <a:p>
            <a:pPr algn="just"/>
            <a:r>
              <a:rPr lang="en-GB" sz="1200" dirty="0" smtClean="0">
                <a:latin typeface="Barlow Light" panose="020B0604020202020204" charset="0"/>
                <a:sym typeface="+mn-ea"/>
              </a:rPr>
              <a:t>If </a:t>
            </a:r>
            <a:r>
              <a:rPr lang="en-GB" sz="1200" dirty="0">
                <a:latin typeface="Barlow Light" panose="020B0604020202020204" charset="0"/>
                <a:sym typeface="+mn-ea"/>
              </a:rPr>
              <a:t>the correlation is high for a successive interval of time, we conclude that the process is a disk encryption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process.</a:t>
            </a:r>
            <a:endParaRPr lang="en-US" sz="1200" dirty="0">
              <a:latin typeface="Barlow Light" panose="020B0604020202020204" charset="0"/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26" y="768168"/>
            <a:ext cx="3307217" cy="2167207"/>
          </a:xfrm>
          <a:prstGeom prst="rect">
            <a:avLst/>
          </a:prstGeom>
        </p:spPr>
      </p:pic>
      <p:pic>
        <p:nvPicPr>
          <p:cNvPr id="1026" name="Picture 2" descr="Image result for easy right?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32" t="39770" r="6116" b="21109"/>
          <a:stretch/>
        </p:blipFill>
        <p:spPr bwMode="auto">
          <a:xfrm>
            <a:off x="5719729" y="3521852"/>
            <a:ext cx="2261714" cy="77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5"/>
          <p:cNvSpPr txBox="1"/>
          <p:nvPr/>
        </p:nvSpPr>
        <p:spPr>
          <a:xfrm>
            <a:off x="338665" y="3677356"/>
            <a:ext cx="3894667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 smtClean="0">
                <a:latin typeface="Barlow Light" panose="020B0604020202020204" charset="0"/>
                <a:sym typeface="+mn-ea"/>
              </a:rPr>
              <a:t>What about Ransomwares having disk encryption as a subroutine? </a:t>
            </a:r>
            <a:r>
              <a:rPr lang="en-US" sz="1200" b="1" dirty="0" smtClean="0">
                <a:solidFill>
                  <a:srgbClr val="FF0000"/>
                </a:solidFill>
                <a:latin typeface="Barlow Light" panose="020B0604020202020204" charset="0"/>
                <a:sym typeface="+mn-ea"/>
              </a:rPr>
              <a:t>(MAMBA Ransomware)</a:t>
            </a:r>
            <a:endParaRPr lang="en-US" sz="1200" b="1" dirty="0">
              <a:solidFill>
                <a:srgbClr val="FF0000"/>
              </a:solidFill>
              <a:latin typeface="Barlow Light" panose="020B0604020202020204" charset="0"/>
              <a:sym typeface="+mn-ea"/>
            </a:endParaRPr>
          </a:p>
        </p:txBody>
      </p:sp>
      <p:sp>
        <p:nvSpPr>
          <p:cNvPr id="19" name="Text Box 5"/>
          <p:cNvSpPr txBox="1"/>
          <p:nvPr/>
        </p:nvSpPr>
        <p:spPr>
          <a:xfrm>
            <a:off x="0" y="4403621"/>
            <a:ext cx="4571999" cy="64633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200" dirty="0">
                <a:latin typeface="Barlow Light" panose="020B0604020202020204" charset="0"/>
                <a:sym typeface="+mn-ea"/>
              </a:rPr>
              <a:t>We temporary suspend the disk encryption program and wait for a </a:t>
            </a:r>
            <a:r>
              <a:rPr lang="en-GB" sz="1200" b="1" dirty="0">
                <a:solidFill>
                  <a:srgbClr val="FF0000"/>
                </a:solidFill>
                <a:latin typeface="Barlow Light" panose="020B0604020202020204" charset="0"/>
                <a:sym typeface="+mn-ea"/>
              </a:rPr>
              <a:t>confirmation from the user</a:t>
            </a:r>
            <a:r>
              <a:rPr lang="en-GB" sz="1200" dirty="0">
                <a:latin typeface="Barlow Light" panose="020B0604020202020204" charset="0"/>
                <a:sym typeface="+mn-ea"/>
              </a:rPr>
              <a:t> whether the suspected program is actually launched by the user.</a:t>
            </a:r>
            <a:endParaRPr lang="en-US" sz="1200" b="1" dirty="0">
              <a:solidFill>
                <a:srgbClr val="FF0000"/>
              </a:solidFill>
              <a:latin typeface="Barlow Light" panose="020B0604020202020204" charset="0"/>
              <a:sym typeface="+mn-ea"/>
            </a:endParaRPr>
          </a:p>
        </p:txBody>
      </p:sp>
      <p:sp>
        <p:nvSpPr>
          <p:cNvPr id="5" name="progressBar"/>
          <p:cNvSpPr/>
          <p:nvPr/>
        </p:nvSpPr>
        <p:spPr>
          <a:xfrm>
            <a:off x="0" y="4991100"/>
            <a:ext cx="83312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1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sp>
        <p:nvSpPr>
          <p:cNvPr id="3" name="Shape 475"/>
          <p:cNvSpPr/>
          <p:nvPr/>
        </p:nvSpPr>
        <p:spPr>
          <a:xfrm>
            <a:off x="3352637" y="543357"/>
            <a:ext cx="532012" cy="484143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ounded Rectangle 3"/>
          <p:cNvSpPr/>
          <p:nvPr/>
        </p:nvSpPr>
        <p:spPr>
          <a:xfrm>
            <a:off x="4577381" y="602347"/>
            <a:ext cx="781665" cy="3661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Barlow Light" panose="020B0604020202020204" charset="0"/>
              </a:rPr>
              <a:t>Watchdog Program</a:t>
            </a:r>
            <a:endParaRPr lang="en-US" sz="1000" dirty="0">
              <a:latin typeface="Barlow Light" panose="020B0604020202020204" charset="0"/>
            </a:endParaRPr>
          </a:p>
        </p:txBody>
      </p:sp>
      <p:cxnSp>
        <p:nvCxnSpPr>
          <p:cNvPr id="79" name="Straight Arrow Connector 78"/>
          <p:cNvCxnSpPr>
            <a:endCxn id="4" idx="1"/>
          </p:cNvCxnSpPr>
          <p:nvPr/>
        </p:nvCxnSpPr>
        <p:spPr>
          <a:xfrm>
            <a:off x="3899398" y="785424"/>
            <a:ext cx="67798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4" idx="3"/>
          </p:cNvCxnSpPr>
          <p:nvPr/>
        </p:nvCxnSpPr>
        <p:spPr>
          <a:xfrm flipV="1">
            <a:off x="5359046" y="785424"/>
            <a:ext cx="1054543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ounded Rectangle 83"/>
          <p:cNvSpPr/>
          <p:nvPr/>
        </p:nvSpPr>
        <p:spPr>
          <a:xfrm>
            <a:off x="7533834" y="3826173"/>
            <a:ext cx="828811" cy="3661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Barlow Light" panose="020B0604020202020204" charset="0"/>
              </a:rPr>
              <a:t>Correlation Module</a:t>
            </a:r>
            <a:endParaRPr lang="en-US" sz="1000" dirty="0">
              <a:latin typeface="Barlow Light" panose="020B0604020202020204" charset="0"/>
            </a:endParaRPr>
          </a:p>
        </p:txBody>
      </p:sp>
      <p:grpSp>
        <p:nvGrpSpPr>
          <p:cNvPr id="123" name="Group 122"/>
          <p:cNvGrpSpPr/>
          <p:nvPr/>
        </p:nvGrpSpPr>
        <p:grpSpPr>
          <a:xfrm>
            <a:off x="4466107" y="2429727"/>
            <a:ext cx="1024639" cy="775763"/>
            <a:chOff x="4466107" y="2429727"/>
            <a:chExt cx="1024639" cy="775763"/>
          </a:xfrm>
        </p:grpSpPr>
        <p:grpSp>
          <p:nvGrpSpPr>
            <p:cNvPr id="51" name="Group 50"/>
            <p:cNvGrpSpPr/>
            <p:nvPr/>
          </p:nvGrpSpPr>
          <p:grpSpPr>
            <a:xfrm>
              <a:off x="4617938" y="2429727"/>
              <a:ext cx="700549" cy="484143"/>
              <a:chOff x="4468761" y="1939413"/>
              <a:chExt cx="1460945" cy="995962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4608871" y="19394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608871" y="23030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608871" y="26666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5064426" y="2073794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>
                <a:off x="5064426" y="2532232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5519981" y="19394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5519981" y="23030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5519981" y="26666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0" name="Straight Connector 59"/>
              <p:cNvCxnSpPr>
                <a:stCxn id="52" idx="6"/>
                <a:endCxn id="55" idx="2"/>
              </p:cNvCxnSpPr>
              <p:nvPr/>
            </p:nvCxnSpPr>
            <p:spPr>
              <a:xfrm>
                <a:off x="4877633" y="2073794"/>
                <a:ext cx="186793" cy="13438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3" idx="6"/>
                <a:endCxn id="55" idx="2"/>
              </p:cNvCxnSpPr>
              <p:nvPr/>
            </p:nvCxnSpPr>
            <p:spPr>
              <a:xfrm flipV="1">
                <a:off x="4877633" y="2208175"/>
                <a:ext cx="186793" cy="2292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>
                <a:stCxn id="54" idx="6"/>
                <a:endCxn id="55" idx="2"/>
              </p:cNvCxnSpPr>
              <p:nvPr/>
            </p:nvCxnSpPr>
            <p:spPr>
              <a:xfrm flipV="1">
                <a:off x="4877633" y="2208175"/>
                <a:ext cx="186793" cy="5928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4877632" y="2073793"/>
                <a:ext cx="186793" cy="5928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>
                <a:stCxn id="53" idx="6"/>
                <a:endCxn id="56" idx="2"/>
              </p:cNvCxnSpPr>
              <p:nvPr/>
            </p:nvCxnSpPr>
            <p:spPr>
              <a:xfrm>
                <a:off x="4877633" y="2437394"/>
                <a:ext cx="186793" cy="2292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>
                <a:stCxn id="54" idx="6"/>
                <a:endCxn id="56" idx="2"/>
              </p:cNvCxnSpPr>
              <p:nvPr/>
            </p:nvCxnSpPr>
            <p:spPr>
              <a:xfrm flipV="1">
                <a:off x="4877633" y="2666613"/>
                <a:ext cx="186793" cy="13438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>
                <a:stCxn id="55" idx="6"/>
                <a:endCxn id="57" idx="2"/>
              </p:cNvCxnSpPr>
              <p:nvPr/>
            </p:nvCxnSpPr>
            <p:spPr>
              <a:xfrm flipV="1">
                <a:off x="5333188" y="2073794"/>
                <a:ext cx="186793" cy="13438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55" idx="6"/>
                <a:endCxn id="58" idx="2"/>
              </p:cNvCxnSpPr>
              <p:nvPr/>
            </p:nvCxnSpPr>
            <p:spPr>
              <a:xfrm>
                <a:off x="5333188" y="2208175"/>
                <a:ext cx="186793" cy="2292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5" idx="6"/>
                <a:endCxn id="59" idx="2"/>
              </p:cNvCxnSpPr>
              <p:nvPr/>
            </p:nvCxnSpPr>
            <p:spPr>
              <a:xfrm>
                <a:off x="5333188" y="2208175"/>
                <a:ext cx="186793" cy="5928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V="1">
                <a:off x="5333187" y="2073794"/>
                <a:ext cx="186793" cy="5928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6"/>
                <a:endCxn id="58" idx="2"/>
              </p:cNvCxnSpPr>
              <p:nvPr/>
            </p:nvCxnSpPr>
            <p:spPr>
              <a:xfrm flipV="1">
                <a:off x="5333188" y="2437394"/>
                <a:ext cx="186793" cy="2292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6" idx="6"/>
                <a:endCxn id="59" idx="2"/>
              </p:cNvCxnSpPr>
              <p:nvPr/>
            </p:nvCxnSpPr>
            <p:spPr>
              <a:xfrm>
                <a:off x="5333188" y="2666613"/>
                <a:ext cx="186793" cy="13438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52" idx="2"/>
              </p:cNvCxnSpPr>
              <p:nvPr/>
            </p:nvCxnSpPr>
            <p:spPr>
              <a:xfrm flipH="1" flipV="1">
                <a:off x="4468761" y="2073793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H="1" flipV="1">
                <a:off x="4476986" y="2437394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 flipV="1">
                <a:off x="4470465" y="2807458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789596" y="2073793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 flipH="1" flipV="1">
                <a:off x="5789596" y="2438835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H="1" flipV="1">
                <a:off x="5782222" y="2800993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/>
            <p:cNvSpPr txBox="1"/>
            <p:nvPr/>
          </p:nvSpPr>
          <p:spPr>
            <a:xfrm>
              <a:off x="4466107" y="2959269"/>
              <a:ext cx="10246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latin typeface="Barlow Light" panose="020B0604020202020204" charset="0"/>
                </a:rPr>
                <a:t>Autoencoder_2</a:t>
              </a:r>
              <a:endParaRPr lang="en-US" sz="1000" b="1" dirty="0">
                <a:latin typeface="Barlow Light" panose="020B0604020202020204" charset="0"/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262167" y="543353"/>
            <a:ext cx="1000595" cy="757244"/>
            <a:chOff x="6262167" y="543353"/>
            <a:chExt cx="1000595" cy="757244"/>
          </a:xfrm>
        </p:grpSpPr>
        <p:grpSp>
          <p:nvGrpSpPr>
            <p:cNvPr id="50" name="Group 49"/>
            <p:cNvGrpSpPr/>
            <p:nvPr/>
          </p:nvGrpSpPr>
          <p:grpSpPr>
            <a:xfrm>
              <a:off x="6413998" y="543353"/>
              <a:ext cx="700549" cy="484143"/>
              <a:chOff x="4468761" y="1939413"/>
              <a:chExt cx="1460945" cy="995962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4608871" y="19394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608871" y="23030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4608871" y="26666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064426" y="2073794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064426" y="2532232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519981" y="19394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5519981" y="23030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519981" y="2666613"/>
                <a:ext cx="268762" cy="268762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Straight Connector 17"/>
              <p:cNvCxnSpPr>
                <a:stCxn id="6" idx="6"/>
                <a:endCxn id="10" idx="2"/>
              </p:cNvCxnSpPr>
              <p:nvPr/>
            </p:nvCxnSpPr>
            <p:spPr>
              <a:xfrm>
                <a:off x="4877633" y="2073794"/>
                <a:ext cx="186793" cy="13438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7" idx="6"/>
                <a:endCxn id="10" idx="2"/>
              </p:cNvCxnSpPr>
              <p:nvPr/>
            </p:nvCxnSpPr>
            <p:spPr>
              <a:xfrm flipV="1">
                <a:off x="4877633" y="2208175"/>
                <a:ext cx="186793" cy="2292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8" idx="6"/>
                <a:endCxn id="10" idx="2"/>
              </p:cNvCxnSpPr>
              <p:nvPr/>
            </p:nvCxnSpPr>
            <p:spPr>
              <a:xfrm flipV="1">
                <a:off x="4877633" y="2208175"/>
                <a:ext cx="186793" cy="5928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4877632" y="2073793"/>
                <a:ext cx="186793" cy="5928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7" idx="6"/>
                <a:endCxn id="11" idx="2"/>
              </p:cNvCxnSpPr>
              <p:nvPr/>
            </p:nvCxnSpPr>
            <p:spPr>
              <a:xfrm>
                <a:off x="4877633" y="2437394"/>
                <a:ext cx="186793" cy="2292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>
                <a:stCxn id="8" idx="6"/>
                <a:endCxn id="11" idx="2"/>
              </p:cNvCxnSpPr>
              <p:nvPr/>
            </p:nvCxnSpPr>
            <p:spPr>
              <a:xfrm flipV="1">
                <a:off x="4877633" y="2666613"/>
                <a:ext cx="186793" cy="13438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>
                <a:stCxn id="10" idx="6"/>
                <a:endCxn id="13" idx="2"/>
              </p:cNvCxnSpPr>
              <p:nvPr/>
            </p:nvCxnSpPr>
            <p:spPr>
              <a:xfrm flipV="1">
                <a:off x="5333188" y="2073794"/>
                <a:ext cx="186793" cy="13438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>
                <a:stCxn id="10" idx="6"/>
                <a:endCxn id="14" idx="2"/>
              </p:cNvCxnSpPr>
              <p:nvPr/>
            </p:nvCxnSpPr>
            <p:spPr>
              <a:xfrm>
                <a:off x="5333188" y="2208175"/>
                <a:ext cx="186793" cy="2292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10" idx="6"/>
                <a:endCxn id="15" idx="2"/>
              </p:cNvCxnSpPr>
              <p:nvPr/>
            </p:nvCxnSpPr>
            <p:spPr>
              <a:xfrm>
                <a:off x="5333188" y="2208175"/>
                <a:ext cx="186793" cy="5928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5333187" y="2073794"/>
                <a:ext cx="186793" cy="5928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>
                <a:stCxn id="11" idx="6"/>
                <a:endCxn id="14" idx="2"/>
              </p:cNvCxnSpPr>
              <p:nvPr/>
            </p:nvCxnSpPr>
            <p:spPr>
              <a:xfrm flipV="1">
                <a:off x="5333188" y="2437394"/>
                <a:ext cx="186793" cy="229219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stCxn id="11" idx="6"/>
                <a:endCxn id="15" idx="2"/>
              </p:cNvCxnSpPr>
              <p:nvPr/>
            </p:nvCxnSpPr>
            <p:spPr>
              <a:xfrm>
                <a:off x="5333188" y="2666613"/>
                <a:ext cx="186793" cy="13438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>
                <a:stCxn id="6" idx="2"/>
              </p:cNvCxnSpPr>
              <p:nvPr/>
            </p:nvCxnSpPr>
            <p:spPr>
              <a:xfrm flipH="1" flipV="1">
                <a:off x="4468761" y="2073793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flipH="1" flipV="1">
                <a:off x="4476986" y="2437394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 flipV="1">
                <a:off x="4470465" y="2807458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 flipV="1">
                <a:off x="5789596" y="2073793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 flipV="1">
                <a:off x="5789596" y="2438835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 flipV="1">
                <a:off x="5782222" y="2800993"/>
                <a:ext cx="140110" cy="1"/>
              </a:xfrm>
              <a:prstGeom prst="line">
                <a:avLst/>
              </a:prstGeom>
              <a:ln w="38100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78" name="TextBox 77"/>
            <p:cNvSpPr txBox="1"/>
            <p:nvPr/>
          </p:nvSpPr>
          <p:spPr>
            <a:xfrm>
              <a:off x="6262167" y="1054376"/>
              <a:ext cx="100059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b="1" dirty="0" smtClean="0">
                  <a:latin typeface="Barlow Light" panose="020B0604020202020204" charset="0"/>
                </a:rPr>
                <a:t>Autoencoder_1</a:t>
              </a:r>
              <a:endParaRPr lang="en-US" sz="1000" b="1" dirty="0">
                <a:latin typeface="Barlow Light" panose="020B060402020202020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Diamond 22"/>
              <p:cNvSpPr/>
              <p:nvPr/>
            </p:nvSpPr>
            <p:spPr>
              <a:xfrm>
                <a:off x="6297059" y="2044272"/>
                <a:ext cx="954853" cy="821102"/>
              </a:xfrm>
              <a:prstGeom prst="diamond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Barlow Light" panose="020B0604020202020204" charset="0"/>
                  </a:rPr>
                  <a:t>Error &gt;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000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23" name="Diamond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7059" y="2044272"/>
                <a:ext cx="954853" cy="821102"/>
              </a:xfrm>
              <a:prstGeom prst="diamond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>
            <a:stCxn id="78" idx="2"/>
            <a:endCxn id="23" idx="0"/>
          </p:cNvCxnSpPr>
          <p:nvPr/>
        </p:nvCxnSpPr>
        <p:spPr>
          <a:xfrm>
            <a:off x="6762465" y="1300597"/>
            <a:ext cx="12021" cy="7436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3" idx="1"/>
          </p:cNvCxnSpPr>
          <p:nvPr/>
        </p:nvCxnSpPr>
        <p:spPr>
          <a:xfrm rot="10800000">
            <a:off x="5834137" y="1534915"/>
            <a:ext cx="462922" cy="919908"/>
          </a:xfrm>
          <a:prstGeom prst="bent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/>
          <p:nvPr/>
        </p:nvCxnSpPr>
        <p:spPr>
          <a:xfrm rot="10800000">
            <a:off x="5159086" y="968504"/>
            <a:ext cx="688677" cy="566411"/>
          </a:xfrm>
          <a:prstGeom prst="bentConnector3">
            <a:avLst>
              <a:gd name="adj1" fmla="val 100493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Diamond 88"/>
              <p:cNvSpPr/>
              <p:nvPr/>
            </p:nvSpPr>
            <p:spPr>
              <a:xfrm>
                <a:off x="4490580" y="3595213"/>
                <a:ext cx="954853" cy="821102"/>
              </a:xfrm>
              <a:prstGeom prst="diamond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dirty="0" smtClean="0">
                    <a:latin typeface="Barlow Light" panose="020B0604020202020204" charset="0"/>
                  </a:rPr>
                  <a:t>Error &gt;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1000" dirty="0">
                  <a:latin typeface="Barlow Light" panose="020B0604020202020204" charset="0"/>
                </a:endParaRPr>
              </a:p>
            </p:txBody>
          </p:sp>
        </mc:Choice>
        <mc:Fallback xmlns="">
          <p:sp>
            <p:nvSpPr>
              <p:cNvPr id="89" name="Diamond 8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0580" y="3595213"/>
                <a:ext cx="954853" cy="821102"/>
              </a:xfrm>
              <a:prstGeom prst="diamond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Arrow Connector 90"/>
          <p:cNvCxnSpPr>
            <a:stCxn id="5" idx="2"/>
            <a:endCxn id="89" idx="0"/>
          </p:cNvCxnSpPr>
          <p:nvPr/>
        </p:nvCxnSpPr>
        <p:spPr>
          <a:xfrm flipH="1">
            <a:off x="4968007" y="3205490"/>
            <a:ext cx="10420" cy="3897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>
            <a:stCxn id="89" idx="3"/>
            <a:endCxn id="84" idx="1"/>
          </p:cNvCxnSpPr>
          <p:nvPr/>
        </p:nvCxnSpPr>
        <p:spPr>
          <a:xfrm>
            <a:off x="5445433" y="4005764"/>
            <a:ext cx="2088401" cy="34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Elbow Connector 104"/>
          <p:cNvCxnSpPr>
            <a:endCxn id="84" idx="0"/>
          </p:cNvCxnSpPr>
          <p:nvPr/>
        </p:nvCxnSpPr>
        <p:spPr>
          <a:xfrm rot="16200000" flipH="1">
            <a:off x="6009251" y="1887183"/>
            <a:ext cx="3040749" cy="837229"/>
          </a:xfrm>
          <a:prstGeom prst="bentConnector3">
            <a:avLst>
              <a:gd name="adj1" fmla="val 23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Rectangle 106"/>
          <p:cNvSpPr/>
          <p:nvPr/>
        </p:nvSpPr>
        <p:spPr>
          <a:xfrm>
            <a:off x="4238389" y="399241"/>
            <a:ext cx="4280993" cy="4256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/>
          <p:cNvSpPr txBox="1"/>
          <p:nvPr/>
        </p:nvSpPr>
        <p:spPr>
          <a:xfrm>
            <a:off x="7604975" y="153020"/>
            <a:ext cx="91440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Barlow Light" panose="020B0604020202020204" charset="0"/>
              </a:rPr>
              <a:t>RAPPER Tool</a:t>
            </a:r>
            <a:endParaRPr lang="en-US" sz="1000" b="1" dirty="0">
              <a:latin typeface="Barlow Light" panose="020B0604020202020204" charset="0"/>
            </a:endParaRPr>
          </a:p>
        </p:txBody>
      </p:sp>
      <p:cxnSp>
        <p:nvCxnSpPr>
          <p:cNvPr id="110" name="Straight Arrow Connector 109"/>
          <p:cNvCxnSpPr>
            <a:stCxn id="84" idx="2"/>
          </p:cNvCxnSpPr>
          <p:nvPr/>
        </p:nvCxnSpPr>
        <p:spPr>
          <a:xfrm>
            <a:off x="7948240" y="4192330"/>
            <a:ext cx="1" cy="6630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TextBox 110"/>
          <p:cNvSpPr txBox="1"/>
          <p:nvPr/>
        </p:nvSpPr>
        <p:spPr>
          <a:xfrm>
            <a:off x="7260204" y="4831735"/>
            <a:ext cx="1376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Barlow Light" panose="020B0604020202020204" charset="0"/>
              </a:rPr>
              <a:t>Ransomware Process</a:t>
            </a:r>
            <a:endParaRPr lang="en-US" sz="1000" b="1" dirty="0">
              <a:latin typeface="Barlow Light" panose="020B0604020202020204" charset="0"/>
            </a:endParaRPr>
          </a:p>
        </p:txBody>
      </p:sp>
      <p:sp>
        <p:nvSpPr>
          <p:cNvPr id="113" name="Rounded Rectangle 112"/>
          <p:cNvSpPr/>
          <p:nvPr/>
        </p:nvSpPr>
        <p:spPr>
          <a:xfrm>
            <a:off x="4587066" y="1682115"/>
            <a:ext cx="781665" cy="3661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Barlow Light" panose="020B0604020202020204" charset="0"/>
              </a:rPr>
              <a:t>FFT Module</a:t>
            </a:r>
            <a:endParaRPr lang="en-US" sz="1000" dirty="0">
              <a:latin typeface="Barlow Light" panose="020B0604020202020204" charset="0"/>
            </a:endParaRPr>
          </a:p>
        </p:txBody>
      </p:sp>
      <p:cxnSp>
        <p:nvCxnSpPr>
          <p:cNvPr id="115" name="Straight Arrow Connector 114"/>
          <p:cNvCxnSpPr>
            <a:stCxn id="4" idx="2"/>
            <a:endCxn id="113" idx="0"/>
          </p:cNvCxnSpPr>
          <p:nvPr/>
        </p:nvCxnSpPr>
        <p:spPr>
          <a:xfrm>
            <a:off x="4968214" y="968504"/>
            <a:ext cx="9685" cy="71361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H="1">
            <a:off x="4967815" y="2058234"/>
            <a:ext cx="9893" cy="3814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535392" y="2342207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Barlow Light" panose="020B0604020202020204" charset="0"/>
              </a:rPr>
              <a:t>Offline Phase</a:t>
            </a:r>
            <a:endParaRPr lang="en-US" sz="2400" b="1" dirty="0">
              <a:latin typeface="Barlow Light" panose="020B0604020202020204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67421" y="2340942"/>
            <a:ext cx="1936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latin typeface="Barlow Light" panose="020B0604020202020204" charset="0"/>
              </a:rPr>
              <a:t>Online Phase</a:t>
            </a:r>
            <a:endParaRPr lang="en-US" sz="2400" b="1" dirty="0">
              <a:latin typeface="Barlow Light" panose="020B060402020202020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3064250" y="153020"/>
            <a:ext cx="127310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Barlow Light" panose="020B0604020202020204" charset="0"/>
              </a:rPr>
              <a:t>Normal Observation</a:t>
            </a:r>
            <a:endParaRPr lang="en-US" sz="1000" b="1" dirty="0">
              <a:latin typeface="Barlow Light" panose="020B060402020202020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099109" y="153019"/>
            <a:ext cx="10390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latin typeface="Barlow Light" panose="020B0604020202020204" charset="0"/>
              </a:rPr>
              <a:t>Disk Encryption</a:t>
            </a:r>
            <a:endParaRPr lang="en-US" sz="1000" b="1" dirty="0">
              <a:latin typeface="Barlow Light" panose="020B0604020202020204" charset="0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3119553" y="153018"/>
            <a:ext cx="1162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1" dirty="0" smtClean="0">
                <a:latin typeface="Barlow Light" panose="020B0604020202020204" charset="0"/>
              </a:rPr>
              <a:t>Unknown Process</a:t>
            </a:r>
            <a:endParaRPr lang="en-US" sz="1000" b="1" dirty="0">
              <a:latin typeface="Barlow Light" panose="020B060402020202020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6918077" y="4323781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Barlow Light" panose="020B0604020202020204" charset="0"/>
              </a:rPr>
              <a:t>Low Correlation</a:t>
            </a:r>
            <a:endParaRPr lang="en-US" sz="1000" b="1" dirty="0">
              <a:latin typeface="Barlow Light" panose="020B0604020202020204" charset="0"/>
            </a:endParaRPr>
          </a:p>
        </p:txBody>
      </p:sp>
      <p:sp>
        <p:nvSpPr>
          <p:cNvPr id="128" name="Title 5"/>
          <p:cNvSpPr txBox="1">
            <a:spLocks/>
          </p:cNvSpPr>
          <p:nvPr/>
        </p:nvSpPr>
        <p:spPr>
          <a:xfrm>
            <a:off x="103239" y="223028"/>
            <a:ext cx="2832135" cy="63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dirty="0" smtClean="0"/>
              <a:t>Methodology</a:t>
            </a:r>
            <a:endParaRPr lang="en-IN" altLang="en-GB" dirty="0"/>
          </a:p>
        </p:txBody>
      </p:sp>
      <p:sp>
        <p:nvSpPr>
          <p:cNvPr id="88" name="TextBox 87"/>
          <p:cNvSpPr txBox="1"/>
          <p:nvPr/>
        </p:nvSpPr>
        <p:spPr>
          <a:xfrm>
            <a:off x="6918077" y="4315440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1" dirty="0" smtClean="0">
                <a:latin typeface="Barlow Light" panose="020B0604020202020204" charset="0"/>
              </a:rPr>
              <a:t>High Correlation</a:t>
            </a:r>
            <a:endParaRPr lang="en-US" sz="1000" b="1" dirty="0">
              <a:latin typeface="Barlow Light" panose="020B060402020202020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7260204" y="4827079"/>
            <a:ext cx="1376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latin typeface="Barlow Light" panose="020B0604020202020204" charset="0"/>
              </a:rPr>
              <a:t>Wait for Confirmation</a:t>
            </a:r>
            <a:endParaRPr lang="en-US" sz="1000" b="1" dirty="0">
              <a:latin typeface="Barlow Light" panose="020B0604020202020204" charset="0"/>
            </a:endParaRPr>
          </a:p>
        </p:txBody>
      </p:sp>
      <p:sp>
        <p:nvSpPr>
          <p:cNvPr id="9" name="progressBar"/>
          <p:cNvSpPr/>
          <p:nvPr/>
        </p:nvSpPr>
        <p:spPr>
          <a:xfrm>
            <a:off x="0" y="4991100"/>
            <a:ext cx="85344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23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50"/>
                            </p:stCondLst>
                            <p:childTnLst>
                              <p:par>
                                <p:cTn id="1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5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4" grpId="0" animBg="1"/>
      <p:bldP spid="23" grpId="0" animBg="1"/>
      <p:bldP spid="89" grpId="0" animBg="1"/>
      <p:bldP spid="111" grpId="0"/>
      <p:bldP spid="111" grpId="1"/>
      <p:bldP spid="113" grpId="0" animBg="1"/>
      <p:bldP spid="118" grpId="0"/>
      <p:bldP spid="118" grpId="1"/>
      <p:bldP spid="119" grpId="0"/>
      <p:bldP spid="124" grpId="0"/>
      <p:bldP spid="124" grpId="1"/>
      <p:bldP spid="125" grpId="0"/>
      <p:bldP spid="125" grpId="1"/>
      <p:bldP spid="126" grpId="0"/>
      <p:bldP spid="127" grpId="0"/>
      <p:bldP spid="127" grpId="1"/>
      <p:bldP spid="88" grpId="0"/>
      <p:bldP spid="9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5656874" y="1633996"/>
            <a:ext cx="2437945" cy="631277"/>
            <a:chOff x="5656874" y="1633996"/>
            <a:chExt cx="2437945" cy="631277"/>
          </a:xfrm>
        </p:grpSpPr>
        <p:pic>
          <p:nvPicPr>
            <p:cNvPr id="9" name="Picture 8" descr="download (4)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5656874" y="1633996"/>
              <a:ext cx="541080" cy="631276"/>
            </a:xfrm>
            <a:prstGeom prst="rect">
              <a:avLst/>
            </a:prstGeom>
          </p:spPr>
        </p:pic>
        <p:pic>
          <p:nvPicPr>
            <p:cNvPr id="10" name="Picture 9" descr="download (4)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288865" y="1633997"/>
              <a:ext cx="541080" cy="631276"/>
            </a:xfrm>
            <a:prstGeom prst="rect">
              <a:avLst/>
            </a:prstGeom>
          </p:spPr>
        </p:pic>
        <p:pic>
          <p:nvPicPr>
            <p:cNvPr id="11" name="Picture 10" descr="download (4)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6921629" y="1633996"/>
              <a:ext cx="541080" cy="631276"/>
            </a:xfrm>
            <a:prstGeom prst="rect">
              <a:avLst/>
            </a:prstGeom>
          </p:spPr>
        </p:pic>
        <p:pic>
          <p:nvPicPr>
            <p:cNvPr id="12" name="Picture 11" descr="download (4)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7553739" y="1633996"/>
              <a:ext cx="541080" cy="631276"/>
            </a:xfrm>
            <a:prstGeom prst="rect">
              <a:avLst/>
            </a:prstGeom>
          </p:spPr>
        </p:pic>
      </p:grpSp>
      <p:pic>
        <p:nvPicPr>
          <p:cNvPr id="18" name="Content Placeholder 9" descr="download (2)"/>
          <p:cNvPicPr/>
          <p:nvPr/>
        </p:nvPicPr>
        <p:blipFill>
          <a:blip r:embed="rId3"/>
          <a:stretch>
            <a:fillRect/>
          </a:stretch>
        </p:blipFill>
        <p:spPr>
          <a:xfrm>
            <a:off x="6922472" y="1633996"/>
            <a:ext cx="541199" cy="63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Content Placeholder 9" descr="download (2)"/>
          <p:cNvPicPr/>
          <p:nvPr/>
        </p:nvPicPr>
        <p:blipFill>
          <a:blip r:embed="rId3"/>
          <a:stretch>
            <a:fillRect/>
          </a:stretch>
        </p:blipFill>
        <p:spPr>
          <a:xfrm>
            <a:off x="7552777" y="1633996"/>
            <a:ext cx="541199" cy="63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Content Placeholder 9" descr="download (2)"/>
          <p:cNvPicPr/>
          <p:nvPr/>
        </p:nvPicPr>
        <p:blipFill>
          <a:blip r:embed="rId3"/>
          <a:stretch>
            <a:fillRect/>
          </a:stretch>
        </p:blipFill>
        <p:spPr>
          <a:xfrm>
            <a:off x="6288805" y="1633996"/>
            <a:ext cx="541199" cy="63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sp>
        <p:nvSpPr>
          <p:cNvPr id="3" name="Title 5"/>
          <p:cNvSpPr txBox="1">
            <a:spLocks/>
          </p:cNvSpPr>
          <p:nvPr/>
        </p:nvSpPr>
        <p:spPr>
          <a:xfrm>
            <a:off x="-1" y="112577"/>
            <a:ext cx="4572000" cy="1152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800" dirty="0" smtClean="0"/>
              <a:t>Discussion on File Recovery</a:t>
            </a:r>
            <a:endParaRPr lang="en-IN" altLang="en-GB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03128" y="1661021"/>
            <a:ext cx="43726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Barlow Light" panose="020B0604020202020204" charset="0"/>
                <a:sym typeface="+mn-ea"/>
              </a:rPr>
              <a:t>Depending on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the detection </a:t>
            </a:r>
            <a:r>
              <a:rPr lang="en-GB" sz="1200" dirty="0">
                <a:latin typeface="Barlow Light" panose="020B0604020202020204" charset="0"/>
                <a:sym typeface="+mn-ea"/>
              </a:rPr>
              <a:t>latency, the ransomware can encrypt few files (say n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).</a:t>
            </a:r>
          </a:p>
          <a:p>
            <a:pPr algn="just"/>
            <a:endParaRPr lang="en-GB" sz="1200" dirty="0">
              <a:latin typeface="Barlow Light" panose="020B0604020202020204" charset="0"/>
              <a:sym typeface="+mn-ea"/>
            </a:endParaRPr>
          </a:p>
          <a:p>
            <a:pPr algn="just"/>
            <a:r>
              <a:rPr lang="en-GB" sz="1200" dirty="0">
                <a:latin typeface="Barlow Light" panose="020B0604020202020204" charset="0"/>
                <a:sym typeface="+mn-ea"/>
              </a:rPr>
              <a:t>A practical solution would be to take backups of the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n-recently </a:t>
            </a:r>
            <a:r>
              <a:rPr lang="en-GB" sz="1200" dirty="0">
                <a:latin typeface="Barlow Light" panose="020B0604020202020204" charset="0"/>
                <a:sym typeface="+mn-ea"/>
              </a:rPr>
              <a:t>opened files. After the lapse of the time quantum required to encrypt these files, we delete the copies if no ransomware alarm is raised by RAPPER. </a:t>
            </a:r>
            <a:endParaRPr lang="en-GB" sz="1200" dirty="0" smtClean="0">
              <a:latin typeface="Barlow Light" panose="020B0604020202020204" charset="0"/>
              <a:sym typeface="+mn-ea"/>
            </a:endParaRPr>
          </a:p>
          <a:p>
            <a:pPr algn="just"/>
            <a:endParaRPr lang="en-GB" sz="1200" dirty="0">
              <a:latin typeface="Barlow Light" panose="020B0604020202020204" charset="0"/>
              <a:sym typeface="+mn-ea"/>
            </a:endParaRPr>
          </a:p>
          <a:p>
            <a:pPr algn="just"/>
            <a:r>
              <a:rPr lang="en-GB" sz="1200" dirty="0" smtClean="0">
                <a:latin typeface="Barlow Light" panose="020B0604020202020204" charset="0"/>
                <a:sym typeface="+mn-ea"/>
              </a:rPr>
              <a:t>This </a:t>
            </a:r>
            <a:r>
              <a:rPr lang="en-GB" sz="1200" dirty="0">
                <a:latin typeface="Barlow Light" panose="020B0604020202020204" charset="0"/>
                <a:sym typeface="+mn-ea"/>
              </a:rPr>
              <a:t>minimizes the storage necessary for the backup files.</a:t>
            </a:r>
          </a:p>
          <a:p>
            <a:pPr algn="just"/>
            <a:endParaRPr lang="en-GB" sz="1200" dirty="0" smtClean="0">
              <a:latin typeface="Barlow Light" panose="020B0604020202020204" charset="0"/>
              <a:sym typeface="+mn-ea"/>
            </a:endParaRPr>
          </a:p>
          <a:p>
            <a:pPr algn="just"/>
            <a:r>
              <a:rPr lang="en-GB" sz="1200" dirty="0" smtClean="0">
                <a:latin typeface="Barlow Light" panose="020B0604020202020204" charset="0"/>
                <a:sym typeface="+mn-ea"/>
              </a:rPr>
              <a:t>To </a:t>
            </a:r>
            <a:r>
              <a:rPr lang="en-GB" sz="1200" dirty="0">
                <a:latin typeface="Barlow Light" panose="020B0604020202020204" charset="0"/>
                <a:sym typeface="+mn-ea"/>
              </a:rPr>
              <a:t>further ensure that the backup files are not encrypted we perform locking operation, like in </a:t>
            </a:r>
            <a:r>
              <a:rPr lang="en-GB" sz="1200" dirty="0" smtClean="0">
                <a:latin typeface="Barlow Light" panose="020B0604020202020204" charset="0"/>
                <a:sym typeface="+mn-ea"/>
              </a:rPr>
              <a:t>Linux </a:t>
            </a:r>
            <a:r>
              <a:rPr lang="en-GB" sz="1200" dirty="0">
                <a:latin typeface="Barlow Light" panose="020B0604020202020204" charset="0"/>
                <a:sym typeface="+mn-ea"/>
              </a:rPr>
              <a:t>using </a:t>
            </a:r>
            <a:r>
              <a:rPr lang="en-GB" sz="1200" i="1" dirty="0" err="1">
                <a:latin typeface="Barlow Light" panose="020B0604020202020204" charset="0"/>
                <a:sym typeface="+mn-ea"/>
              </a:rPr>
              <a:t>mlock</a:t>
            </a:r>
            <a:r>
              <a:rPr lang="en-GB" sz="1200" i="1" dirty="0">
                <a:latin typeface="Barlow Light" panose="020B0604020202020204" charset="0"/>
                <a:sym typeface="+mn-ea"/>
              </a:rPr>
              <a:t>().</a:t>
            </a:r>
          </a:p>
        </p:txBody>
      </p:sp>
      <p:pic>
        <p:nvPicPr>
          <p:cNvPr id="8" name="Content Placeholder 13" descr="download (3)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650824" y="2953486"/>
            <a:ext cx="541080" cy="63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Content Placeholder 13" descr="download (3)"/>
          <p:cNvPicPr/>
          <p:nvPr/>
        </p:nvPicPr>
        <p:blipFill>
          <a:blip r:embed="rId4"/>
          <a:stretch>
            <a:fillRect/>
          </a:stretch>
        </p:blipFill>
        <p:spPr>
          <a:xfrm>
            <a:off x="6288865" y="2953486"/>
            <a:ext cx="541080" cy="63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Content Placeholder 13" descr="download (3)"/>
          <p:cNvPicPr/>
          <p:nvPr/>
        </p:nvPicPr>
        <p:blipFill>
          <a:blip r:embed="rId4"/>
          <a:stretch>
            <a:fillRect/>
          </a:stretch>
        </p:blipFill>
        <p:spPr>
          <a:xfrm>
            <a:off x="6915578" y="2953486"/>
            <a:ext cx="541080" cy="63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Content Placeholder 13" descr="download (3)"/>
          <p:cNvPicPr/>
          <p:nvPr/>
        </p:nvPicPr>
        <p:blipFill>
          <a:blip r:embed="rId4"/>
          <a:stretch>
            <a:fillRect/>
          </a:stretch>
        </p:blipFill>
        <p:spPr>
          <a:xfrm>
            <a:off x="7557124" y="2953486"/>
            <a:ext cx="541080" cy="63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24"/>
          <p:cNvSpPr/>
          <p:nvPr/>
        </p:nvSpPr>
        <p:spPr>
          <a:xfrm>
            <a:off x="5556250" y="2844800"/>
            <a:ext cx="2609850" cy="8318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5469658" y="2571775"/>
            <a:ext cx="7216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Light" panose="020B0604020202020204" charset="0"/>
                <a:sym typeface="+mn-ea"/>
              </a:rPr>
              <a:t>mlock</a:t>
            </a:r>
            <a:r>
              <a:rPr lang="en-GB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rlow Light" panose="020B0604020202020204" charset="0"/>
                <a:sym typeface="+mn-ea"/>
              </a:rPr>
              <a:t>()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progressBar"/>
          <p:cNvSpPr/>
          <p:nvPr/>
        </p:nvSpPr>
        <p:spPr>
          <a:xfrm>
            <a:off x="0" y="4991100"/>
            <a:ext cx="87376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82716E-6 L -0.00034 -0.25648 " pathEditMode="relative" rAng="0" ptsTypes="AA">
                                      <p:cBhvr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2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3.82716E-6 L -3.88889E-6 -0.25648 " pathEditMode="relative" rAng="0" ptsTypes="AA">
                                      <p:cBhvr>
                                        <p:cTn id="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8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82716E-6 L -0.00052 -0.25524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sp>
        <p:nvSpPr>
          <p:cNvPr id="3" name="Shape 475"/>
          <p:cNvSpPr/>
          <p:nvPr/>
        </p:nvSpPr>
        <p:spPr>
          <a:xfrm>
            <a:off x="2168175" y="763591"/>
            <a:ext cx="4807549" cy="3742732"/>
          </a:xfrm>
          <a:custGeom>
            <a:avLst/>
            <a:gdLst/>
            <a:ahLst/>
            <a:cxnLst/>
            <a:rect l="0" t="0" r="0" b="0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/>
          <p:cNvSpPr txBox="1"/>
          <p:nvPr/>
        </p:nvSpPr>
        <p:spPr>
          <a:xfrm>
            <a:off x="4183060" y="2212464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800" dirty="0" smtClean="0">
                <a:latin typeface="Barlow Light" panose="020B0604020202020204" charset="0"/>
              </a:rPr>
              <a:t>DEMO</a:t>
            </a:r>
            <a:endParaRPr lang="en-IN" sz="1800" dirty="0">
              <a:latin typeface="Barlow Light" panose="020B0604020202020204" charset="0"/>
            </a:endParaRPr>
          </a:p>
        </p:txBody>
      </p:sp>
      <p:sp>
        <p:nvSpPr>
          <p:cNvPr id="5" name="progressBar"/>
          <p:cNvSpPr/>
          <p:nvPr/>
        </p:nvSpPr>
        <p:spPr>
          <a:xfrm>
            <a:off x="0" y="4991100"/>
            <a:ext cx="89408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>
            <a:spLocks noGrp="1"/>
          </p:cNvSpPr>
          <p:nvPr>
            <p:ph type="ctrTitle" idx="4294967295"/>
          </p:nvPr>
        </p:nvSpPr>
        <p:spPr>
          <a:xfrm>
            <a:off x="185796" y="1365028"/>
            <a:ext cx="3392863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THANKS!</a:t>
            </a:r>
            <a:endParaRPr sz="6000" dirty="0"/>
          </a:p>
        </p:txBody>
      </p:sp>
      <p:sp>
        <p:nvSpPr>
          <p:cNvPr id="484" name="Shape 484"/>
          <p:cNvSpPr txBox="1">
            <a:spLocks noGrp="1"/>
          </p:cNvSpPr>
          <p:nvPr>
            <p:ph type="subTitle" idx="4294967295"/>
          </p:nvPr>
        </p:nvSpPr>
        <p:spPr>
          <a:xfrm>
            <a:off x="185796" y="2524828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/>
              <a:t>Any questions?</a:t>
            </a:r>
            <a:endParaRPr sz="3600" b="1"/>
          </a:p>
        </p:txBody>
      </p:sp>
      <p:sp>
        <p:nvSpPr>
          <p:cNvPr id="485" name="Shape 485"/>
          <p:cNvSpPr txBox="1">
            <a:spLocks noGrp="1"/>
          </p:cNvSpPr>
          <p:nvPr>
            <p:ph type="body" idx="4294967295"/>
          </p:nvPr>
        </p:nvSpPr>
        <p:spPr>
          <a:xfrm>
            <a:off x="4754728" y="1962722"/>
            <a:ext cx="48639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 can find me at: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IN" b="1" dirty="0" smtClean="0"/>
              <a:t>alam.manaar@iitkgp.ac.in</a:t>
            </a:r>
            <a:endParaRPr b="1" dirty="0"/>
          </a:p>
        </p:txBody>
      </p:sp>
      <p:sp>
        <p:nvSpPr>
          <p:cNvPr id="486" name="Shape 48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" name="progressBar"/>
          <p:cNvSpPr/>
          <p:nvPr/>
        </p:nvSpPr>
        <p:spPr>
          <a:xfrm>
            <a:off x="0" y="4991100"/>
            <a:ext cx="91440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ctrTitle" idx="4294967295"/>
          </p:nvPr>
        </p:nvSpPr>
        <p:spPr>
          <a:xfrm>
            <a:off x="420265" y="588163"/>
            <a:ext cx="3616267" cy="9748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 smtClean="0"/>
              <a:t>Hardware Performance Counters</a:t>
            </a:r>
            <a:endParaRPr sz="2400" dirty="0"/>
          </a:p>
        </p:txBody>
      </p:sp>
      <p:sp>
        <p:nvSpPr>
          <p:cNvPr id="256" name="Shape 25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3152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5" name="Content Placeholder 11" descr="C:\Users\Manaar\Downloads\rapper\20161210185949.png20161210185949"/>
          <p:cNvPicPr>
            <a:picLocks/>
          </p:cNvPicPr>
          <p:nvPr/>
        </p:nvPicPr>
        <p:blipFill>
          <a:blip r:embed="rId3">
            <a:clrChange>
              <a:clrFrom>
                <a:srgbClr val="EAE7E8">
                  <a:alpha val="100000"/>
                </a:srgbClr>
              </a:clrFrom>
              <a:clrTo>
                <a:srgbClr val="EAE7E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682003" y="588163"/>
            <a:ext cx="4015110" cy="23515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88146" y="1194513"/>
            <a:ext cx="732629" cy="1418058"/>
          </a:xfrm>
          <a:prstGeom prst="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altLang="en-US" sz="100"/>
          </a:p>
        </p:txBody>
      </p:sp>
      <p:sp>
        <p:nvSpPr>
          <p:cNvPr id="7" name="Rectangle 6"/>
          <p:cNvSpPr/>
          <p:nvPr/>
        </p:nvSpPr>
        <p:spPr>
          <a:xfrm>
            <a:off x="5633034" y="1194513"/>
            <a:ext cx="822768" cy="1418058"/>
          </a:xfrm>
          <a:prstGeom prst="rect">
            <a:avLst/>
          </a:prstGeom>
          <a:noFill/>
          <a:ln w="38100"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altLang="en-US" sz="100"/>
          </a:p>
        </p:txBody>
      </p:sp>
      <p:sp>
        <p:nvSpPr>
          <p:cNvPr id="8" name="Text Box 15"/>
          <p:cNvSpPr txBox="1"/>
          <p:nvPr/>
        </p:nvSpPr>
        <p:spPr>
          <a:xfrm>
            <a:off x="4650959" y="3549580"/>
            <a:ext cx="920445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altLang="en-GB" sz="1800" dirty="0" smtClean="0"/>
              <a:t>Values</a:t>
            </a:r>
            <a:endParaRPr lang="en-IN" altLang="en-GB" sz="1800" dirty="0"/>
          </a:p>
        </p:txBody>
      </p:sp>
      <p:sp>
        <p:nvSpPr>
          <p:cNvPr id="9" name="Text Box 16"/>
          <p:cNvSpPr txBox="1"/>
          <p:nvPr/>
        </p:nvSpPr>
        <p:spPr>
          <a:xfrm>
            <a:off x="5728516" y="3549580"/>
            <a:ext cx="88998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altLang="en-GB" sz="1800" dirty="0" smtClean="0"/>
              <a:t>Events</a:t>
            </a:r>
            <a:endParaRPr lang="en-IN" altLang="en-GB" sz="100" dirty="0"/>
          </a:p>
        </p:txBody>
      </p:sp>
      <p:cxnSp>
        <p:nvCxnSpPr>
          <p:cNvPr id="10" name="Straight Arrow Connector 9"/>
          <p:cNvCxnSpPr>
            <a:stCxn id="6" idx="2"/>
            <a:endCxn id="8" idx="0"/>
          </p:cNvCxnSpPr>
          <p:nvPr/>
        </p:nvCxnSpPr>
        <p:spPr>
          <a:xfrm flipH="1">
            <a:off x="5111182" y="2612571"/>
            <a:ext cx="43279" cy="937009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  <a:endCxn id="9" idx="0"/>
          </p:cNvCxnSpPr>
          <p:nvPr/>
        </p:nvCxnSpPr>
        <p:spPr>
          <a:xfrm>
            <a:off x="6044418" y="2612571"/>
            <a:ext cx="129092" cy="937009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2" name="Shape 247"/>
          <p:cNvSpPr txBox="1">
            <a:spLocks/>
          </p:cNvSpPr>
          <p:nvPr/>
        </p:nvSpPr>
        <p:spPr>
          <a:xfrm>
            <a:off x="420265" y="1763929"/>
            <a:ext cx="3616267" cy="2913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GB" sz="1200" u="sng" dirty="0" smtClean="0">
                <a:latin typeface="Barlow Light" panose="020B0604020202020204" charset="0"/>
              </a:rPr>
              <a:t>Set </a:t>
            </a:r>
            <a:r>
              <a:rPr lang="en-IN" altLang="en-GB" sz="1200" u="sng" dirty="0">
                <a:latin typeface="Barlow Light" panose="020B0604020202020204" charset="0"/>
              </a:rPr>
              <a:t>of special purpose registers</a:t>
            </a:r>
            <a:r>
              <a:rPr lang="en-IN" altLang="en-GB" sz="1200" dirty="0">
                <a:latin typeface="Barlow Light" panose="020B0604020202020204" charset="0"/>
              </a:rPr>
              <a:t>, </a:t>
            </a:r>
            <a:r>
              <a:rPr lang="en-IN" altLang="en-GB" sz="1200" dirty="0" smtClean="0">
                <a:latin typeface="Barlow Light" panose="020B0604020202020204" charset="0"/>
              </a:rPr>
              <a:t>present </a:t>
            </a:r>
            <a:r>
              <a:rPr lang="en-IN" altLang="en-GB" sz="1200" dirty="0">
                <a:latin typeface="Barlow Light" panose="020B0604020202020204" charset="0"/>
              </a:rPr>
              <a:t>in most of </a:t>
            </a:r>
            <a:r>
              <a:rPr lang="en-IN" altLang="en-GB" sz="1200" dirty="0" smtClean="0">
                <a:latin typeface="Barlow Light" panose="020B0604020202020204" charset="0"/>
              </a:rPr>
              <a:t>the microprocessor's </a:t>
            </a:r>
            <a:r>
              <a:rPr lang="en-IN" altLang="en-GB" sz="1200" dirty="0">
                <a:latin typeface="Barlow Light" panose="020B0604020202020204" charset="0"/>
              </a:rPr>
              <a:t>Performance Monitoring Unit (PMU</a:t>
            </a:r>
            <a:r>
              <a:rPr lang="en-IN" altLang="en-GB" sz="1200" dirty="0" smtClean="0">
                <a:latin typeface="Barlow Light" panose="020B0604020202020204" charset="0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en-GB" sz="1200" dirty="0">
              <a:latin typeface="Barlow Light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GB" sz="1200" u="sng" dirty="0" smtClean="0">
                <a:latin typeface="Barlow Light" panose="020B0604020202020204" charset="0"/>
              </a:rPr>
              <a:t>Store </a:t>
            </a:r>
            <a:r>
              <a:rPr lang="en-IN" altLang="en-GB" sz="1200" u="sng" dirty="0">
                <a:latin typeface="Barlow Light" panose="020B0604020202020204" charset="0"/>
              </a:rPr>
              <a:t>hardware and software events related to the execution of a program</a:t>
            </a:r>
            <a:r>
              <a:rPr lang="en-IN" altLang="en-GB" sz="1200" dirty="0">
                <a:latin typeface="Barlow Light" panose="020B0604020202020204" charset="0"/>
              </a:rPr>
              <a:t>, such as cache misses, retired instructions, retired branch instructions, </a:t>
            </a:r>
            <a:r>
              <a:rPr lang="en-IN" altLang="en-GB" sz="1200" dirty="0" smtClean="0">
                <a:latin typeface="Barlow Light" panose="020B0604020202020204" charset="0"/>
              </a:rPr>
              <a:t>etc.</a:t>
            </a:r>
            <a:endParaRPr lang="en-IN" altLang="en-GB" sz="1200" dirty="0">
              <a:latin typeface="Barlow Light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en-GB" sz="1200" dirty="0" smtClean="0">
              <a:latin typeface="Barlow Light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GB" sz="1200" u="sng" dirty="0" smtClean="0">
                <a:latin typeface="Barlow Light" panose="020B0604020202020204" charset="0"/>
              </a:rPr>
              <a:t>Type </a:t>
            </a:r>
            <a:r>
              <a:rPr lang="en-IN" altLang="en-GB" sz="1200" u="sng" dirty="0">
                <a:latin typeface="Barlow Light" panose="020B0604020202020204" charset="0"/>
              </a:rPr>
              <a:t>and number of hardware events vary across different Instruction Set Architectures</a:t>
            </a:r>
            <a:r>
              <a:rPr lang="en-IN" altLang="en-GB" sz="1200" dirty="0">
                <a:latin typeface="Barlow Light" panose="020B0604020202020204" charset="0"/>
              </a:rPr>
              <a:t> (ISA).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IN" altLang="en-GB" sz="1200" dirty="0" smtClean="0">
              <a:latin typeface="Barlow Light" panose="020B060402020202020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IN" altLang="en-GB" sz="1200" dirty="0" smtClean="0">
                <a:latin typeface="Barlow Light" panose="020B0604020202020204" charset="0"/>
              </a:rPr>
              <a:t>Various </a:t>
            </a:r>
            <a:r>
              <a:rPr lang="en-IN" altLang="en-GB" sz="1200" dirty="0">
                <a:latin typeface="Barlow Light" panose="020B0604020202020204" charset="0"/>
              </a:rPr>
              <a:t>open-source </a:t>
            </a:r>
            <a:r>
              <a:rPr lang="en-IN" altLang="en-GB" sz="1200" dirty="0" smtClean="0">
                <a:latin typeface="Barlow Light" panose="020B0604020202020204" charset="0"/>
              </a:rPr>
              <a:t>tools can </a:t>
            </a:r>
            <a:r>
              <a:rPr lang="en-IN" altLang="en-GB" sz="1200" dirty="0">
                <a:latin typeface="Barlow Light" panose="020B0604020202020204" charset="0"/>
              </a:rPr>
              <a:t>measure this HPC </a:t>
            </a:r>
            <a:r>
              <a:rPr lang="en-IN" altLang="en-GB" sz="1200" dirty="0" smtClean="0">
                <a:latin typeface="Barlow Light" panose="020B0604020202020204" charset="0"/>
              </a:rPr>
              <a:t>values: </a:t>
            </a:r>
            <a:r>
              <a:rPr lang="en-IN" altLang="en-GB" sz="1200" b="1" dirty="0">
                <a:latin typeface="Barlow Light" panose="020B0604020202020204" charset="0"/>
              </a:rPr>
              <a:t>perf tools, PAPI, </a:t>
            </a:r>
            <a:r>
              <a:rPr lang="en-IN" altLang="en-GB" sz="1200" b="1" dirty="0" err="1">
                <a:latin typeface="Barlow Light" panose="020B0604020202020204" charset="0"/>
              </a:rPr>
              <a:t>OProfile</a:t>
            </a:r>
            <a:r>
              <a:rPr lang="en-IN" altLang="en-GB" sz="1200" dirty="0">
                <a:latin typeface="Barlow Light" panose="020B0604020202020204" charset="0"/>
              </a:rPr>
              <a:t>, </a:t>
            </a:r>
            <a:r>
              <a:rPr lang="en-IN" altLang="en-GB" sz="1200" b="1" dirty="0" err="1">
                <a:latin typeface="Barlow Light" panose="020B0604020202020204" charset="0"/>
              </a:rPr>
              <a:t>Valgrind</a:t>
            </a:r>
            <a:r>
              <a:rPr lang="en-IN" altLang="en-GB" sz="1200" b="1" dirty="0">
                <a:latin typeface="Barlow Light" panose="020B0604020202020204" charset="0"/>
              </a:rPr>
              <a:t> </a:t>
            </a:r>
            <a:r>
              <a:rPr lang="en-IN" altLang="en-GB" sz="1200" dirty="0">
                <a:latin typeface="Barlow Light" panose="020B0604020202020204" charset="0"/>
              </a:rPr>
              <a:t>and many more.</a:t>
            </a:r>
          </a:p>
        </p:txBody>
      </p:sp>
      <p:sp>
        <p:nvSpPr>
          <p:cNvPr id="2" name="progressBar"/>
          <p:cNvSpPr/>
          <p:nvPr/>
        </p:nvSpPr>
        <p:spPr>
          <a:xfrm>
            <a:off x="0" y="4991100"/>
            <a:ext cx="10160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" name="TextBox 6"/>
          <p:cNvSpPr txBox="1"/>
          <p:nvPr/>
        </p:nvSpPr>
        <p:spPr>
          <a:xfrm>
            <a:off x="714777" y="220817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</p:txBody>
      </p:sp>
      <p:pic>
        <p:nvPicPr>
          <p:cNvPr id="1026" name="Picture 2" descr="Image result for related wor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334" y="1915038"/>
            <a:ext cx="2431635" cy="1313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4572" y="2993005"/>
            <a:ext cx="5711780" cy="20621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80975" indent="-180975" algn="just"/>
            <a:r>
              <a:rPr lang="en-IN" sz="800" b="1" dirty="0" smtClean="0">
                <a:latin typeface="Barlow Light" panose="020B0604020202020204" charset="0"/>
              </a:rPr>
              <a:t>[1]</a:t>
            </a:r>
            <a:r>
              <a:rPr lang="en-IN" sz="800" dirty="0" smtClean="0">
                <a:latin typeface="Barlow Light" panose="020B0604020202020204" charset="0"/>
              </a:rPr>
              <a:t>    S</a:t>
            </a:r>
            <a:r>
              <a:rPr lang="en-IN" sz="800" dirty="0">
                <a:latin typeface="Barlow Light" panose="020B0604020202020204" charset="0"/>
              </a:rPr>
              <a:t>. Das, Y. Liu, W. Zhang, and M. </a:t>
            </a:r>
            <a:r>
              <a:rPr lang="en-IN" sz="800" dirty="0" err="1">
                <a:latin typeface="Barlow Light" panose="020B0604020202020204" charset="0"/>
              </a:rPr>
              <a:t>Chandramohan</a:t>
            </a:r>
            <a:r>
              <a:rPr lang="en-IN" sz="800" dirty="0">
                <a:latin typeface="Barlow Light" panose="020B0604020202020204" charset="0"/>
              </a:rPr>
              <a:t>, “</a:t>
            </a:r>
            <a:r>
              <a:rPr lang="en-IN" sz="800" dirty="0" smtClean="0">
                <a:latin typeface="Barlow Light" panose="020B0604020202020204" charset="0"/>
              </a:rPr>
              <a:t>Semantics-based online </a:t>
            </a:r>
            <a:r>
              <a:rPr lang="en-IN" sz="800" dirty="0">
                <a:latin typeface="Barlow Light" panose="020B0604020202020204" charset="0"/>
              </a:rPr>
              <a:t>malware detection: towards efficient real-time protection </a:t>
            </a:r>
            <a:r>
              <a:rPr lang="en-IN" sz="800" dirty="0" smtClean="0">
                <a:latin typeface="Barlow Light" panose="020B0604020202020204" charset="0"/>
              </a:rPr>
              <a:t>against malware</a:t>
            </a:r>
            <a:r>
              <a:rPr lang="en-IN" sz="800" dirty="0">
                <a:latin typeface="Barlow Light" panose="020B0604020202020204" charset="0"/>
              </a:rPr>
              <a:t>,” IEEE transactions on information forensics and </a:t>
            </a:r>
            <a:r>
              <a:rPr lang="en-IN" sz="800" dirty="0" smtClean="0">
                <a:latin typeface="Barlow Light" panose="020B0604020202020204" charset="0"/>
              </a:rPr>
              <a:t>security, vol</a:t>
            </a:r>
            <a:r>
              <a:rPr lang="en-IN" sz="800" dirty="0">
                <a:latin typeface="Barlow Light" panose="020B0604020202020204" charset="0"/>
              </a:rPr>
              <a:t>. 11, no. 2, pp. 289–302, 2016</a:t>
            </a:r>
            <a:r>
              <a:rPr lang="en-IN" sz="800" dirty="0" smtClean="0">
                <a:latin typeface="Barlow Light" panose="020B0604020202020204" charset="0"/>
              </a:rPr>
              <a:t>.</a:t>
            </a:r>
          </a:p>
          <a:p>
            <a:pPr algn="just"/>
            <a:endParaRPr lang="en-IN" sz="800" dirty="0">
              <a:latin typeface="Barlow Light" panose="020B0604020202020204" charset="0"/>
            </a:endParaRPr>
          </a:p>
          <a:p>
            <a:pPr marL="180975" indent="-180975" algn="just"/>
            <a:r>
              <a:rPr lang="en-GB" sz="800" b="1" dirty="0" smtClean="0">
                <a:latin typeface="Barlow Light" panose="020B0604020202020204" charset="0"/>
              </a:rPr>
              <a:t>[2]</a:t>
            </a:r>
            <a:r>
              <a:rPr lang="en-GB" sz="800" dirty="0">
                <a:latin typeface="Barlow Light" panose="020B0604020202020204" charset="0"/>
              </a:rPr>
              <a:t> </a:t>
            </a:r>
            <a:r>
              <a:rPr lang="en-GB" sz="800" dirty="0" smtClean="0">
                <a:latin typeface="Barlow Light" panose="020B0604020202020204" charset="0"/>
              </a:rPr>
              <a:t> X</a:t>
            </a:r>
            <a:r>
              <a:rPr lang="en-GB" sz="800" dirty="0">
                <a:latin typeface="Barlow Light" panose="020B0604020202020204" charset="0"/>
              </a:rPr>
              <a:t>. Wang and R. Karri, “Reusing hardware performance counters to detect and identify kernel control-flow modifying rootkits,” IEEE Transactions </a:t>
            </a:r>
            <a:r>
              <a:rPr lang="en-GB" sz="800" dirty="0" smtClean="0">
                <a:latin typeface="Barlow Light" panose="020B0604020202020204" charset="0"/>
              </a:rPr>
              <a:t>on Computer-Aided </a:t>
            </a:r>
            <a:r>
              <a:rPr lang="en-GB" sz="800" dirty="0">
                <a:latin typeface="Barlow Light" panose="020B0604020202020204" charset="0"/>
              </a:rPr>
              <a:t>Design of Integrated Circuits and Systems, vol. </a:t>
            </a:r>
            <a:r>
              <a:rPr lang="en-GB" sz="800" dirty="0" smtClean="0">
                <a:latin typeface="Barlow Light" panose="020B0604020202020204" charset="0"/>
              </a:rPr>
              <a:t>35, no</a:t>
            </a:r>
            <a:r>
              <a:rPr lang="en-GB" sz="800" dirty="0">
                <a:latin typeface="Barlow Light" panose="020B0604020202020204" charset="0"/>
              </a:rPr>
              <a:t>. 3, pp. 485–498, 2016</a:t>
            </a:r>
            <a:r>
              <a:rPr lang="en-GB" sz="800" dirty="0" smtClean="0">
                <a:latin typeface="Barlow Light" panose="020B0604020202020204" charset="0"/>
              </a:rPr>
              <a:t>.</a:t>
            </a:r>
          </a:p>
          <a:p>
            <a:pPr marL="180975" indent="-180975" algn="just"/>
            <a:endParaRPr lang="en-GB" sz="800" dirty="0">
              <a:latin typeface="Barlow Light" panose="020B0604020202020204" charset="0"/>
            </a:endParaRPr>
          </a:p>
          <a:p>
            <a:pPr marL="180975" indent="-180975" algn="just"/>
            <a:r>
              <a:rPr lang="en-GB" sz="800" b="1" dirty="0" smtClean="0">
                <a:latin typeface="Barlow Light" panose="020B0604020202020204" charset="0"/>
              </a:rPr>
              <a:t>[3</a:t>
            </a:r>
            <a:r>
              <a:rPr lang="en-GB" sz="800" b="1" dirty="0">
                <a:latin typeface="Barlow Light" panose="020B0604020202020204" charset="0"/>
              </a:rPr>
              <a:t>]</a:t>
            </a:r>
            <a:r>
              <a:rPr lang="en-GB" sz="800" dirty="0">
                <a:latin typeface="Barlow Light" panose="020B0604020202020204" charset="0"/>
              </a:rPr>
              <a:t> </a:t>
            </a:r>
            <a:r>
              <a:rPr lang="en-GB" sz="800" dirty="0" smtClean="0">
                <a:latin typeface="Barlow Light" panose="020B0604020202020204" charset="0"/>
              </a:rPr>
              <a:t>  M</a:t>
            </a:r>
            <a:r>
              <a:rPr lang="en-GB" sz="800" dirty="0">
                <a:latin typeface="Barlow Light" panose="020B0604020202020204" charset="0"/>
              </a:rPr>
              <a:t>. </a:t>
            </a:r>
            <a:r>
              <a:rPr lang="en-GB" sz="800" dirty="0" err="1">
                <a:latin typeface="Barlow Light" panose="020B0604020202020204" charset="0"/>
              </a:rPr>
              <a:t>Ozsoy</a:t>
            </a:r>
            <a:r>
              <a:rPr lang="en-GB" sz="800" dirty="0">
                <a:latin typeface="Barlow Light" panose="020B0604020202020204" charset="0"/>
              </a:rPr>
              <a:t>, K. N. </a:t>
            </a:r>
            <a:r>
              <a:rPr lang="en-GB" sz="800" dirty="0" err="1">
                <a:latin typeface="Barlow Light" panose="020B0604020202020204" charset="0"/>
              </a:rPr>
              <a:t>Khasawneh</a:t>
            </a:r>
            <a:r>
              <a:rPr lang="en-GB" sz="800" dirty="0">
                <a:latin typeface="Barlow Light" panose="020B0604020202020204" charset="0"/>
              </a:rPr>
              <a:t>, C. </a:t>
            </a:r>
            <a:r>
              <a:rPr lang="en-GB" sz="800" dirty="0" err="1">
                <a:latin typeface="Barlow Light" panose="020B0604020202020204" charset="0"/>
              </a:rPr>
              <a:t>Donovick</a:t>
            </a:r>
            <a:r>
              <a:rPr lang="en-GB" sz="800" dirty="0">
                <a:latin typeface="Barlow Light" panose="020B0604020202020204" charset="0"/>
              </a:rPr>
              <a:t>, I. Gorelik, N. </a:t>
            </a:r>
            <a:r>
              <a:rPr lang="en-GB" sz="800" dirty="0" smtClean="0">
                <a:latin typeface="Barlow Light" panose="020B0604020202020204" charset="0"/>
              </a:rPr>
              <a:t>Abu-</a:t>
            </a:r>
            <a:r>
              <a:rPr lang="en-GB" sz="800" dirty="0" err="1" smtClean="0">
                <a:latin typeface="Barlow Light" panose="020B0604020202020204" charset="0"/>
              </a:rPr>
              <a:t>Ghazaleh</a:t>
            </a:r>
            <a:r>
              <a:rPr lang="en-GB" sz="800" dirty="0" smtClean="0">
                <a:latin typeface="Barlow Light" panose="020B0604020202020204" charset="0"/>
              </a:rPr>
              <a:t>, and </a:t>
            </a:r>
            <a:r>
              <a:rPr lang="en-GB" sz="800" dirty="0">
                <a:latin typeface="Barlow Light" panose="020B0604020202020204" charset="0"/>
              </a:rPr>
              <a:t>D. </a:t>
            </a:r>
            <a:r>
              <a:rPr lang="en-GB" sz="800" dirty="0" err="1">
                <a:latin typeface="Barlow Light" panose="020B0604020202020204" charset="0"/>
              </a:rPr>
              <a:t>Ponomarev</a:t>
            </a:r>
            <a:r>
              <a:rPr lang="en-GB" sz="800" dirty="0">
                <a:latin typeface="Barlow Light" panose="020B0604020202020204" charset="0"/>
              </a:rPr>
              <a:t>, “Hardware-based malware detection using </a:t>
            </a:r>
            <a:r>
              <a:rPr lang="en-GB" sz="800" dirty="0" smtClean="0">
                <a:latin typeface="Barlow Light" panose="020B0604020202020204" charset="0"/>
              </a:rPr>
              <a:t>low-level architectural </a:t>
            </a:r>
            <a:r>
              <a:rPr lang="en-GB" sz="800" dirty="0">
                <a:latin typeface="Barlow Light" panose="020B0604020202020204" charset="0"/>
              </a:rPr>
              <a:t>features,” IEEE Transactions on Computers, vol. 65, no. </a:t>
            </a:r>
            <a:r>
              <a:rPr lang="en-GB" sz="800" dirty="0" smtClean="0">
                <a:latin typeface="Barlow Light" panose="020B0604020202020204" charset="0"/>
              </a:rPr>
              <a:t>11, pp</a:t>
            </a:r>
            <a:r>
              <a:rPr lang="en-GB" sz="800" dirty="0">
                <a:latin typeface="Barlow Light" panose="020B0604020202020204" charset="0"/>
              </a:rPr>
              <a:t>. 3332–3344, 2016</a:t>
            </a:r>
            <a:r>
              <a:rPr lang="en-GB" sz="800" dirty="0" smtClean="0">
                <a:latin typeface="Barlow Light" panose="020B0604020202020204" charset="0"/>
              </a:rPr>
              <a:t>.</a:t>
            </a:r>
          </a:p>
          <a:p>
            <a:pPr marL="180975" indent="-180975" algn="just"/>
            <a:endParaRPr lang="en-GB" sz="800" dirty="0">
              <a:latin typeface="Barlow Light" panose="020B0604020202020204" charset="0"/>
            </a:endParaRPr>
          </a:p>
          <a:p>
            <a:pPr marL="180975" indent="-180975" algn="just"/>
            <a:r>
              <a:rPr lang="en-GB" sz="800" b="1" dirty="0" smtClean="0">
                <a:latin typeface="Barlow Light" panose="020B0604020202020204" charset="0"/>
              </a:rPr>
              <a:t>[4]   </a:t>
            </a:r>
            <a:r>
              <a:rPr lang="en-GB" sz="800" dirty="0" smtClean="0">
                <a:latin typeface="Barlow Light" panose="020B0604020202020204" charset="0"/>
              </a:rPr>
              <a:t>X</a:t>
            </a:r>
            <a:r>
              <a:rPr lang="en-GB" sz="800" dirty="0">
                <a:latin typeface="Barlow Light" panose="020B0604020202020204" charset="0"/>
              </a:rPr>
              <a:t>. Wang, C. </a:t>
            </a:r>
            <a:r>
              <a:rPr lang="en-GB" sz="800" dirty="0" err="1">
                <a:latin typeface="Barlow Light" panose="020B0604020202020204" charset="0"/>
              </a:rPr>
              <a:t>Konstantinou</a:t>
            </a:r>
            <a:r>
              <a:rPr lang="en-GB" sz="800" dirty="0">
                <a:latin typeface="Barlow Light" panose="020B0604020202020204" charset="0"/>
              </a:rPr>
              <a:t>, M. </a:t>
            </a:r>
            <a:r>
              <a:rPr lang="en-GB" sz="800" dirty="0" err="1">
                <a:latin typeface="Barlow Light" panose="020B0604020202020204" charset="0"/>
              </a:rPr>
              <a:t>Maniatakos</a:t>
            </a:r>
            <a:r>
              <a:rPr lang="en-GB" sz="800" dirty="0">
                <a:latin typeface="Barlow Light" panose="020B0604020202020204" charset="0"/>
              </a:rPr>
              <a:t>, and R. Karri, “</a:t>
            </a:r>
            <a:r>
              <a:rPr lang="en-GB" sz="800" dirty="0" smtClean="0">
                <a:latin typeface="Barlow Light" panose="020B0604020202020204" charset="0"/>
              </a:rPr>
              <a:t>Confirm: Detecting </a:t>
            </a:r>
            <a:r>
              <a:rPr lang="en-GB" sz="800" dirty="0">
                <a:latin typeface="Barlow Light" panose="020B0604020202020204" charset="0"/>
              </a:rPr>
              <a:t>firmware modifications in embedded systems using hardware performance counters,” in Computer-Aided Design (ICCAD), </a:t>
            </a:r>
            <a:r>
              <a:rPr lang="en-GB" sz="800" dirty="0" smtClean="0">
                <a:latin typeface="Barlow Light" panose="020B0604020202020204" charset="0"/>
              </a:rPr>
              <a:t>2015 IEEE/ACM </a:t>
            </a:r>
            <a:r>
              <a:rPr lang="en-GB" sz="800" dirty="0">
                <a:latin typeface="Barlow Light" panose="020B0604020202020204" charset="0"/>
              </a:rPr>
              <a:t>International Conference on. IEEE, 2015, pp. 544–551</a:t>
            </a:r>
            <a:r>
              <a:rPr lang="en-GB" sz="800" dirty="0" smtClean="0">
                <a:latin typeface="Barlow Light" panose="020B0604020202020204" charset="0"/>
              </a:rPr>
              <a:t>.</a:t>
            </a:r>
          </a:p>
          <a:p>
            <a:pPr marL="180975" indent="-180975" algn="just"/>
            <a:endParaRPr lang="en-GB" sz="800" b="1" dirty="0">
              <a:latin typeface="Barlow Light" panose="020B0604020202020204" charset="0"/>
            </a:endParaRPr>
          </a:p>
          <a:p>
            <a:pPr marL="180975" indent="-180975" algn="just"/>
            <a:r>
              <a:rPr lang="en-GB" sz="800" b="1" dirty="0" smtClean="0">
                <a:latin typeface="Barlow Light" panose="020B0604020202020204" charset="0"/>
              </a:rPr>
              <a:t>[5</a:t>
            </a:r>
            <a:r>
              <a:rPr lang="en-GB" sz="800" b="1" dirty="0">
                <a:latin typeface="Barlow Light" panose="020B0604020202020204" charset="0"/>
              </a:rPr>
              <a:t>] </a:t>
            </a:r>
            <a:r>
              <a:rPr lang="en-GB" sz="800" b="1" dirty="0" smtClean="0">
                <a:latin typeface="Barlow Light" panose="020B0604020202020204" charset="0"/>
              </a:rPr>
              <a:t>   </a:t>
            </a:r>
            <a:r>
              <a:rPr lang="en-GB" sz="800" dirty="0" smtClean="0">
                <a:latin typeface="Barlow Light" panose="020B0604020202020204" charset="0"/>
              </a:rPr>
              <a:t>S</a:t>
            </a:r>
            <a:r>
              <a:rPr lang="en-GB" sz="800" dirty="0">
                <a:latin typeface="Barlow Light" panose="020B0604020202020204" charset="0"/>
              </a:rPr>
              <a:t>. Das, B. Chen, M. </a:t>
            </a:r>
            <a:r>
              <a:rPr lang="en-GB" sz="800" dirty="0" err="1">
                <a:latin typeface="Barlow Light" panose="020B0604020202020204" charset="0"/>
              </a:rPr>
              <a:t>Chandramohan</a:t>
            </a:r>
            <a:r>
              <a:rPr lang="en-GB" sz="800" dirty="0">
                <a:latin typeface="Barlow Light" panose="020B0604020202020204" charset="0"/>
              </a:rPr>
              <a:t>, Y. Liu, and W. Zhang, “</a:t>
            </a:r>
            <a:r>
              <a:rPr lang="en-GB" sz="800" dirty="0" err="1">
                <a:latin typeface="Barlow Light" panose="020B0604020202020204" charset="0"/>
              </a:rPr>
              <a:t>Ropsentry</a:t>
            </a:r>
            <a:r>
              <a:rPr lang="en-GB" sz="800" dirty="0">
                <a:latin typeface="Barlow Light" panose="020B0604020202020204" charset="0"/>
              </a:rPr>
              <a:t>: runtime </a:t>
            </a:r>
            <a:r>
              <a:rPr lang="en-GB" sz="800" dirty="0" err="1">
                <a:latin typeface="Barlow Light" panose="020B0604020202020204" charset="0"/>
              </a:rPr>
              <a:t>defense</a:t>
            </a:r>
            <a:r>
              <a:rPr lang="en-GB" sz="800" dirty="0">
                <a:latin typeface="Barlow Light" panose="020B0604020202020204" charset="0"/>
              </a:rPr>
              <a:t> against </a:t>
            </a:r>
            <a:r>
              <a:rPr lang="en-GB" sz="800" dirty="0" err="1">
                <a:latin typeface="Barlow Light" panose="020B0604020202020204" charset="0"/>
              </a:rPr>
              <a:t>rop</a:t>
            </a:r>
            <a:r>
              <a:rPr lang="en-GB" sz="800" dirty="0">
                <a:latin typeface="Barlow Light" panose="020B0604020202020204" charset="0"/>
              </a:rPr>
              <a:t> attacks using hardware </a:t>
            </a:r>
            <a:r>
              <a:rPr lang="en-GB" sz="800" dirty="0" smtClean="0">
                <a:latin typeface="Barlow Light" panose="020B0604020202020204" charset="0"/>
              </a:rPr>
              <a:t>performance counters</a:t>
            </a:r>
            <a:r>
              <a:rPr lang="en-GB" sz="800" dirty="0">
                <a:latin typeface="Barlow Light" panose="020B0604020202020204" charset="0"/>
              </a:rPr>
              <a:t>,” Computers &amp; Security, 2017.</a:t>
            </a:r>
            <a:endParaRPr lang="en-IN" sz="800" dirty="0">
              <a:latin typeface="Barlow Light" panose="020B060402020202020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4572" y="826862"/>
            <a:ext cx="57117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Barlow Light" panose="020B0604020202020204" charset="0"/>
              </a:rPr>
              <a:t>[1] and [3] uses system calls, [2], [4], and [5] uses hardware performance counters in their approach.</a:t>
            </a:r>
          </a:p>
          <a:p>
            <a:endParaRPr lang="en-IN" dirty="0">
              <a:latin typeface="Barlow Light" panose="020B0604020202020204" charset="0"/>
            </a:endParaRPr>
          </a:p>
          <a:p>
            <a:r>
              <a:rPr lang="en-IN" dirty="0" smtClean="0">
                <a:latin typeface="Barlow Light" panose="020B0604020202020204" charset="0"/>
              </a:rPr>
              <a:t>[2] and [3] require kernel level modification for their method.</a:t>
            </a:r>
          </a:p>
          <a:p>
            <a:endParaRPr lang="en-IN" dirty="0">
              <a:latin typeface="Barlow Light" panose="020B0604020202020204" charset="0"/>
            </a:endParaRPr>
          </a:p>
          <a:p>
            <a:r>
              <a:rPr lang="en-IN" dirty="0" smtClean="0">
                <a:latin typeface="Barlow Light" panose="020B0604020202020204" charset="0"/>
              </a:rPr>
              <a:t>[5] considered only a particular set of malwares.</a:t>
            </a:r>
          </a:p>
          <a:p>
            <a:endParaRPr lang="en-IN" dirty="0" smtClean="0">
              <a:latin typeface="Barlow Light" panose="020B0604020202020204" charset="0"/>
            </a:endParaRPr>
          </a:p>
          <a:p>
            <a:r>
              <a:rPr lang="en-IN" dirty="0" smtClean="0">
                <a:latin typeface="Barlow Light" panose="020B0604020202020204" charset="0"/>
              </a:rPr>
              <a:t>[1] detects malware in Android system, but, none of the techniques are suitable for low resource constraint devices.</a:t>
            </a:r>
          </a:p>
        </p:txBody>
      </p:sp>
      <p:sp>
        <p:nvSpPr>
          <p:cNvPr id="14" name="Shape 254"/>
          <p:cNvSpPr txBox="1">
            <a:spLocks/>
          </p:cNvSpPr>
          <p:nvPr/>
        </p:nvSpPr>
        <p:spPr>
          <a:xfrm>
            <a:off x="1232328" y="208689"/>
            <a:ext cx="3616267" cy="618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sz="2400" dirty="0" smtClean="0"/>
              <a:t>Related Works</a:t>
            </a:r>
            <a:endParaRPr lang="en-IN" sz="2400" dirty="0"/>
          </a:p>
        </p:txBody>
      </p:sp>
      <p:sp>
        <p:nvSpPr>
          <p:cNvPr id="2" name="progressBar"/>
          <p:cNvSpPr/>
          <p:nvPr/>
        </p:nvSpPr>
        <p:spPr>
          <a:xfrm>
            <a:off x="0" y="4991100"/>
            <a:ext cx="12192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15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>
            <a:spLocks noGrp="1"/>
          </p:cNvSpPr>
          <p:nvPr>
            <p:ph type="ctrTitle"/>
          </p:nvPr>
        </p:nvSpPr>
        <p:spPr>
          <a:xfrm>
            <a:off x="464574" y="1563330"/>
            <a:ext cx="8229600" cy="2037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LAMBDA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ightweight 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ssessment of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alware 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for em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edde</a:t>
            </a:r>
            <a:r>
              <a:rPr lang="en-US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rchitectures</a:t>
            </a:r>
          </a:p>
        </p:txBody>
      </p:sp>
      <p:sp>
        <p:nvSpPr>
          <p:cNvPr id="2" name="progressBar"/>
          <p:cNvSpPr/>
          <p:nvPr/>
        </p:nvSpPr>
        <p:spPr>
          <a:xfrm>
            <a:off x="0" y="4991100"/>
            <a:ext cx="14224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0" y="336560"/>
            <a:ext cx="6093619" cy="635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400" dirty="0" smtClean="0"/>
              <a:t>Why going for Embedded System?</a:t>
            </a:r>
            <a:endParaRPr lang="en-IN" altLang="en-GB" sz="2400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idx="1"/>
          </p:nvPr>
        </p:nvSpPr>
        <p:spPr>
          <a:xfrm>
            <a:off x="3118698" y="971575"/>
            <a:ext cx="2743200" cy="3200400"/>
          </a:xfrm>
        </p:spPr>
        <p:txBody>
          <a:bodyPr/>
          <a:lstStyle/>
          <a:p>
            <a:pPr marL="114300" indent="0">
              <a:buNone/>
            </a:pPr>
            <a:r>
              <a:rPr lang="en-IN" sz="2000" b="1" dirty="0" smtClean="0">
                <a:solidFill>
                  <a:schemeClr val="tx1"/>
                </a:solidFill>
              </a:rPr>
              <a:t>Advantage</a:t>
            </a:r>
          </a:p>
          <a:p>
            <a:pPr marL="114300" indent="0">
              <a:buNone/>
            </a:pPr>
            <a:r>
              <a:rPr lang="en-IN" sz="1400" dirty="0" smtClean="0">
                <a:solidFill>
                  <a:schemeClr val="tx1"/>
                </a:solidFill>
              </a:rPr>
              <a:t>We can safely assume that in most of the Embedded System, the type of benign applications are limited.</a:t>
            </a:r>
          </a:p>
          <a:p>
            <a:pPr marL="114300" indent="0">
              <a:buNone/>
            </a:pPr>
            <a:endParaRPr lang="en-IN" sz="1400" dirty="0">
              <a:solidFill>
                <a:schemeClr val="tx1"/>
              </a:solidFill>
            </a:endParaRPr>
          </a:p>
          <a:p>
            <a:pPr marL="114300" indent="0">
              <a:buNone/>
            </a:pPr>
            <a:r>
              <a:rPr lang="en-IN" sz="1400" dirty="0" smtClean="0">
                <a:solidFill>
                  <a:schemeClr val="tx1"/>
                </a:solidFill>
              </a:rPr>
              <a:t>A basic music system will only support .mp3 applications.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4294967295"/>
          </p:nvPr>
        </p:nvSpPr>
        <p:spPr>
          <a:xfrm>
            <a:off x="375498" y="1442209"/>
            <a:ext cx="2743200" cy="3200400"/>
          </a:xfrm>
        </p:spPr>
        <p:txBody>
          <a:bodyPr/>
          <a:lstStyle/>
          <a:p>
            <a:pPr marL="114300" indent="0">
              <a:buNone/>
            </a:pPr>
            <a:r>
              <a:rPr lang="en-IN" sz="2000" b="1" dirty="0" smtClean="0"/>
              <a:t>Difficulty</a:t>
            </a:r>
            <a:endParaRPr lang="en-IN" sz="2000" dirty="0" smtClean="0"/>
          </a:p>
          <a:p>
            <a:pPr marL="114300" indent="0">
              <a:buNone/>
            </a:pPr>
            <a:r>
              <a:rPr lang="en-GB" sz="1400" dirty="0" smtClean="0"/>
              <a:t>Often these platforms are resource constrained and runs very simple embedded Linux.</a:t>
            </a:r>
          </a:p>
          <a:p>
            <a:pPr marL="114300" indent="0">
              <a:buNone/>
            </a:pPr>
            <a:endParaRPr lang="en-GB" sz="600" dirty="0" smtClean="0"/>
          </a:p>
          <a:p>
            <a:pPr marL="114300" indent="0">
              <a:buNone/>
            </a:pPr>
            <a:endParaRPr lang="en-GB" sz="1200" dirty="0" smtClean="0"/>
          </a:p>
          <a:p>
            <a:pPr marL="114300" indent="0">
              <a:buNone/>
            </a:pPr>
            <a:r>
              <a:rPr lang="en-GB" sz="1400" dirty="0" smtClean="0"/>
              <a:t>Complex detection mechanism with sophisticated libraries may not work on most of the system.</a:t>
            </a:r>
            <a:endParaRPr lang="en-IN" sz="1400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098" y="971575"/>
            <a:ext cx="1800000" cy="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obile embedded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098" y="2208175"/>
            <a:ext cx="108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smart wat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6911" y="3701341"/>
            <a:ext cx="1080000" cy="126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gressBar"/>
          <p:cNvSpPr/>
          <p:nvPr/>
        </p:nvSpPr>
        <p:spPr>
          <a:xfrm>
            <a:off x="0" y="4991100"/>
            <a:ext cx="16256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53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7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5"/>
          <p:cNvSpPr txBox="1">
            <a:spLocks/>
          </p:cNvSpPr>
          <p:nvPr/>
        </p:nvSpPr>
        <p:spPr>
          <a:xfrm>
            <a:off x="-11794" y="242484"/>
            <a:ext cx="6093619" cy="7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 b="0" i="0" u="none" strike="noStrike" cap="none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pPr algn="ctr"/>
            <a:r>
              <a:rPr lang="en-IN" altLang="en-GB" sz="2400" dirty="0" smtClean="0"/>
              <a:t>Idea of LAMBDA</a:t>
            </a:r>
            <a:endParaRPr lang="en-IN" altLang="en-GB" sz="2400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idx="4294967295"/>
          </p:nvPr>
        </p:nvSpPr>
        <p:spPr>
          <a:xfrm>
            <a:off x="607162" y="965844"/>
            <a:ext cx="4855708" cy="3379386"/>
          </a:xfrm>
        </p:spPr>
        <p:txBody>
          <a:bodyPr/>
          <a:lstStyle/>
          <a:p>
            <a:pPr marL="114300" indent="0" algn="just">
              <a:buNone/>
            </a:pPr>
            <a:r>
              <a:rPr lang="en-GB" sz="1400" dirty="0" smtClean="0"/>
              <a:t>We </a:t>
            </a:r>
            <a:r>
              <a:rPr lang="en-GB" sz="1400" dirty="0"/>
              <a:t>present the scheme LAMBDA for embedded platforms which aim to support a restricted set of benign </a:t>
            </a:r>
            <a:r>
              <a:rPr lang="en-GB" sz="1400" dirty="0" smtClean="0"/>
              <a:t>programs, or benign reference points.</a:t>
            </a:r>
            <a:endParaRPr lang="en-GB" sz="1400" dirty="0"/>
          </a:p>
          <a:p>
            <a:pPr marL="114300" indent="0" algn="just">
              <a:buNone/>
            </a:pPr>
            <a:endParaRPr lang="en-GB" sz="1400" dirty="0" smtClean="0"/>
          </a:p>
          <a:p>
            <a:pPr marL="114300" indent="0" algn="just">
              <a:buNone/>
            </a:pPr>
            <a:r>
              <a:rPr lang="en-GB" sz="1400" dirty="0" smtClean="0"/>
              <a:t>We </a:t>
            </a:r>
            <a:r>
              <a:rPr lang="en-GB" sz="1400" dirty="0"/>
              <a:t>used a [0, </a:t>
            </a:r>
            <a:r>
              <a:rPr lang="en-GB" sz="1400" dirty="0" smtClean="0"/>
              <a:t>1] distance metric </a:t>
            </a:r>
            <a:r>
              <a:rPr lang="en-GB" sz="1400" dirty="0"/>
              <a:t>𝜆 to quantify the amount of </a:t>
            </a:r>
            <a:r>
              <a:rPr lang="en-GB" sz="1400" dirty="0" smtClean="0"/>
              <a:t>“</a:t>
            </a:r>
            <a:r>
              <a:rPr lang="en-GB" sz="1400" dirty="0" err="1" smtClean="0"/>
              <a:t>malwareness</a:t>
            </a:r>
            <a:r>
              <a:rPr lang="en-GB" sz="1400" dirty="0"/>
              <a:t>” of an executable in comparison to </a:t>
            </a:r>
            <a:r>
              <a:rPr lang="en-GB" sz="1400" dirty="0" smtClean="0"/>
              <a:t>the </a:t>
            </a:r>
            <a:r>
              <a:rPr lang="en-GB" sz="1400" dirty="0"/>
              <a:t>benign </a:t>
            </a:r>
            <a:r>
              <a:rPr lang="en-GB" sz="1400" dirty="0" smtClean="0"/>
              <a:t>reference points.</a:t>
            </a:r>
          </a:p>
          <a:p>
            <a:pPr marL="114300" indent="0" algn="just">
              <a:buNone/>
            </a:pPr>
            <a:endParaRPr lang="en-GB" sz="1400" dirty="0"/>
          </a:p>
          <a:p>
            <a:pPr marL="114300" indent="0" algn="just">
              <a:buNone/>
            </a:pPr>
            <a:r>
              <a:rPr lang="en-GB" sz="1400" dirty="0"/>
              <a:t>The basic notion </a:t>
            </a:r>
            <a:r>
              <a:rPr lang="en-GB" sz="1400" dirty="0" smtClean="0"/>
              <a:t>is </a:t>
            </a:r>
            <a:r>
              <a:rPr lang="en-GB" sz="1400" dirty="0"/>
              <a:t>that </a:t>
            </a:r>
            <a:r>
              <a:rPr lang="en-GB" sz="1400" dirty="0" smtClean="0"/>
              <a:t>for an unknown </a:t>
            </a:r>
            <a:r>
              <a:rPr lang="en-GB" sz="1400" dirty="0"/>
              <a:t>PUT, if its distance from the set of the </a:t>
            </a:r>
            <a:r>
              <a:rPr lang="en-GB" sz="1400" dirty="0" smtClean="0"/>
              <a:t>benign reference point </a:t>
            </a:r>
            <a:r>
              <a:rPr lang="en-GB" sz="1400" dirty="0"/>
              <a:t>is higher than some threshold value, the PUT </a:t>
            </a:r>
            <a:r>
              <a:rPr lang="en-GB" sz="1400" dirty="0" smtClean="0"/>
              <a:t>is termed </a:t>
            </a:r>
            <a:r>
              <a:rPr lang="en-GB" sz="1400" dirty="0"/>
              <a:t>as a malware application, whereas PUT having </a:t>
            </a:r>
            <a:r>
              <a:rPr lang="en-GB" sz="1400" dirty="0" smtClean="0"/>
              <a:t>distance lower </a:t>
            </a:r>
            <a:r>
              <a:rPr lang="en-GB" sz="1400" dirty="0"/>
              <a:t>than the threshold is termed as a benign application. </a:t>
            </a:r>
          </a:p>
        </p:txBody>
      </p:sp>
      <p:sp>
        <p:nvSpPr>
          <p:cNvPr id="3" name="Cloud 2"/>
          <p:cNvSpPr/>
          <p:nvPr/>
        </p:nvSpPr>
        <p:spPr>
          <a:xfrm>
            <a:off x="6935372" y="2110154"/>
            <a:ext cx="1237957" cy="8721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latin typeface="Barlow Light" panose="020B0604020202020204" charset="0"/>
              </a:rPr>
              <a:t>Benign Reference Points</a:t>
            </a:r>
            <a:endParaRPr lang="en-US" sz="1050" dirty="0">
              <a:latin typeface="Barlow Light" panose="020B060402020202020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62578" y="1540412"/>
            <a:ext cx="2039816" cy="19976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8" name="Oval 7"/>
          <p:cNvSpPr/>
          <p:nvPr/>
        </p:nvSpPr>
        <p:spPr>
          <a:xfrm>
            <a:off x="7554350" y="1779563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8002172" y="3035106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12258" y="2332892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729766" y="2719754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875584" y="1885071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333956" y="3282462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214380" y="1180513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6394854" y="1902655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274146" y="1420837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7352713" y="3730283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604738" y="3280117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602394" y="4012808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7554350" y="2546252"/>
            <a:ext cx="942536" cy="43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8121748" y="2571775"/>
            <a:ext cx="2776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n>
                  <a:solidFill>
                    <a:schemeClr val="tx1"/>
                  </a:solidFill>
                </a:ln>
              </a:rPr>
              <a:t>𝜆</a:t>
            </a:r>
            <a:endParaRPr lang="en-US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2" name="progressBar"/>
          <p:cNvSpPr/>
          <p:nvPr/>
        </p:nvSpPr>
        <p:spPr>
          <a:xfrm>
            <a:off x="0" y="4991100"/>
            <a:ext cx="1828800" cy="152400"/>
          </a:xfrm>
          <a:prstGeom prst="rect">
            <a:avLst/>
          </a:prstGeom>
          <a:solidFill>
            <a:srgbClr val="3A81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9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2903</Words>
  <Application>Microsoft Office PowerPoint</Application>
  <PresentationFormat>On-screen Show (16:9)</PresentationFormat>
  <Paragraphs>399</Paragraphs>
  <Slides>45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Gill Sans MT</vt:lpstr>
      <vt:lpstr>Calibri</vt:lpstr>
      <vt:lpstr>MS PGothic</vt:lpstr>
      <vt:lpstr>Cambria Math</vt:lpstr>
      <vt:lpstr>Miriam Libre</vt:lpstr>
      <vt:lpstr>Arial</vt:lpstr>
      <vt:lpstr>Barlow Light</vt:lpstr>
      <vt:lpstr>Work Sans</vt:lpstr>
      <vt:lpstr>Barlow</vt:lpstr>
      <vt:lpstr>MV Boli</vt:lpstr>
      <vt:lpstr>Arial Narrow</vt:lpstr>
      <vt:lpstr>Roderigo template</vt:lpstr>
      <vt:lpstr>Early Detection of Anomaly using Side-Channel: Statistics and Learning</vt:lpstr>
      <vt:lpstr>PowerPoint Presentation</vt:lpstr>
      <vt:lpstr>PowerPoint Presentation</vt:lpstr>
      <vt:lpstr>PowerPoint Presentation</vt:lpstr>
      <vt:lpstr>Hardware Performance Counters</vt:lpstr>
      <vt:lpstr>PowerPoint Presentation</vt:lpstr>
      <vt:lpstr>LAMBDA: Lightweight Assessment of Malware for emBeddeD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RAPPER: RAnsomware Prevention via PERformance counters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Early Detection of Anomaly using Side-Channel: Statistics and Learning</dc:title>
  <cp:lastModifiedBy>Manaar Alam</cp:lastModifiedBy>
  <cp:revision>172</cp:revision>
  <dcterms:modified xsi:type="dcterms:W3CDTF">2018-08-18T11:05:04Z</dcterms:modified>
</cp:coreProperties>
</file>